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22"/>
  </p:notesMasterIdLst>
  <p:sldIdLst>
    <p:sldId id="424" r:id="rId5"/>
    <p:sldId id="405" r:id="rId6"/>
    <p:sldId id="406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</p:sldIdLst>
  <p:sldSz cx="12192000" cy="6858000"/>
  <p:notesSz cx="6797675" cy="9926638"/>
  <p:embeddedFontLs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PMingLiU" panose="02020500000000000000" pitchFamily="18" charset="-120"/>
      <p:regular r:id="rId31"/>
    </p:embeddedFont>
    <p:embeddedFont>
      <p:font typeface="SimSun" panose="02010600030101010101" pitchFamily="2" charset="-122"/>
      <p:regular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QwoFPNWYtEDmCWLwVQoJHI3iV8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Kwan" initials="SK" lastIdx="6" clrIdx="1">
    <p:extLst>
      <p:ext uri="{19B8F6BF-5375-455C-9EA6-DF929625EA0E}">
        <p15:presenceInfo xmlns:p15="http://schemas.microsoft.com/office/powerpoint/2012/main" userId="S::shirleykwan@clap.hk::b53ef211-3a7c-4fd3-9957-37fdd0add61b" providerId="AD"/>
      </p:ext>
    </p:extLst>
  </p:cmAuthor>
  <p:cmAuthor id="2" name="Sherin Ho" initials="SH" lastIdx="1" clrIdx="0">
    <p:extLst>
      <p:ext uri="{19B8F6BF-5375-455C-9EA6-DF929625EA0E}">
        <p15:presenceInfo xmlns:p15="http://schemas.microsoft.com/office/powerpoint/2012/main" userId="S::sherinho@clap.hk::7b9bfa55-bbae-4e7c-aa54-03b307aa0b6b" providerId="AD"/>
      </p:ext>
    </p:extLst>
  </p:cmAuthor>
  <p:cmAuthor id="3" name="Hui, Niki S Y" initials="HNSY" lastIdx="2" clrIdx="2">
    <p:extLst>
      <p:ext uri="{19B8F6BF-5375-455C-9EA6-DF929625EA0E}">
        <p15:presenceInfo xmlns:p15="http://schemas.microsoft.com/office/powerpoint/2012/main" userId="S-1-5-21-69497794-716713911-133121052-80778" providerId="AD"/>
      </p:ext>
    </p:extLst>
  </p:cmAuthor>
  <p:cmAuthor id="4" name="Kwan, Shirley C Y" initials="KSCY" lastIdx="2" clrIdx="3">
    <p:extLst>
      <p:ext uri="{19B8F6BF-5375-455C-9EA6-DF929625EA0E}">
        <p15:presenceInfo xmlns:p15="http://schemas.microsoft.com/office/powerpoint/2012/main" userId="S-1-5-21-69497794-716713911-133121052-72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10"/>
    <a:srgbClr val="757575"/>
    <a:srgbClr val="EA7021"/>
    <a:srgbClr val="00A6E9"/>
    <a:srgbClr val="DBC890"/>
    <a:srgbClr val="F19C31"/>
    <a:srgbClr val="9BB855"/>
    <a:srgbClr val="4EA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785F3-2F96-4150-9A15-938E0DDFB52E}" v="5" dt="2021-03-09T07:38:26.270"/>
    <p1510:client id="{AA5C930C-4DC3-4A4E-828C-FDE188E199FA}" v="2" dt="2021-02-08T04:18:29.263"/>
    <p1510:client id="{2A46D1A5-9F9E-56FC-AF05-F3612AB669DC}" v="8" dt="2021-02-03T06:46:36.141"/>
    <p1510:client id="{B7D949B7-7275-4DEF-B382-3F12B02CA52A}" v="1" dt="2021-05-09T05:02:47.044"/>
    <p1510:client id="{DEEA82AB-0C0C-4C93-A2E7-B68BAA81959D}" v="2" dt="2021-03-10T02:22:16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133" autoAdjust="0"/>
  </p:normalViewPr>
  <p:slideViewPr>
    <p:cSldViewPr snapToGrid="0" snapToObjects="1">
      <p:cViewPr varScale="1">
        <p:scale>
          <a:sx n="79" d="100"/>
          <a:sy n="79" d="100"/>
        </p:scale>
        <p:origin x="571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9.fntdata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D51D5-461A-43F5-BDCC-0687E447C3C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3C6B62-142E-4A92-BCA7-1337E4042F21}">
      <dgm:prSet phldrT="[Text]" custT="1"/>
      <dgm:spPr/>
      <dgm:t>
        <a:bodyPr anchor="ctr"/>
        <a:lstStyle/>
        <a:p>
          <a:pPr>
            <a:buClrTx/>
            <a:buSzPts val="1100"/>
            <a:buFontTx/>
            <a:buNone/>
          </a:pPr>
          <a:r>
            <a:rPr lang="en-US" sz="1800" b="1" dirty="0">
              <a:latin typeface="+mj-lt"/>
            </a:rPr>
            <a:t>Engagement</a:t>
          </a:r>
          <a:endParaRPr lang="en-US" sz="1800" dirty="0">
            <a:latin typeface="+mj-lt"/>
          </a:endParaRPr>
        </a:p>
      </dgm:t>
    </dgm:pt>
    <dgm:pt modelId="{6FFEB41F-19EC-4BF0-A689-022BEA8E0DFE}" type="parTrans" cxnId="{C553647F-B060-458C-80D2-38BFEDDADF8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9F901B3-E4C2-49A0-BF3D-9F9D887AB234}" type="sibTrans" cxnId="{C553647F-B060-458C-80D2-38BFEDDADF8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BE61C27-10A0-4C2E-8AD5-81B81F7395FC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of young people to get involved in new experiences, extend their connection with others and the community, and maintain interest in participating in career and life planning activities. </a:t>
          </a:r>
          <a:endParaRPr lang="en-US" sz="1600" dirty="0">
            <a:latin typeface="+mj-lt"/>
          </a:endParaRPr>
        </a:p>
      </dgm:t>
    </dgm:pt>
    <dgm:pt modelId="{33F2B945-BD7F-435D-9A35-FFB5FB311EFF}" type="parTrans" cxnId="{523E2E04-02B6-4D1F-AF91-91E143B3EF9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AC2837E-AC58-4550-BACD-926045FEAC2E}" type="sibTrans" cxnId="{523E2E04-02B6-4D1F-AF91-91E143B3EF9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0D8096D-CF43-45FE-91B9-127DFD2B61F2}">
      <dgm:prSet phldrT="[Text]" custT="1"/>
      <dgm:spPr/>
      <dgm:t>
        <a:bodyPr anchor="ctr"/>
        <a:lstStyle/>
        <a:p>
          <a:pPr>
            <a:buClrTx/>
            <a:buSzPts val="1100"/>
            <a:buFontTx/>
            <a:buNone/>
          </a:pPr>
          <a:r>
            <a:rPr lang="en-US" sz="1800" b="1" dirty="0">
              <a:latin typeface="+mj-lt"/>
              <a:sym typeface="Fira Sans Extra Condensed Medium"/>
            </a:rPr>
            <a:t>Self-understanding</a:t>
          </a:r>
          <a:endParaRPr lang="en-US" sz="1800" dirty="0">
            <a:latin typeface="+mj-lt"/>
          </a:endParaRPr>
        </a:p>
      </dgm:t>
    </dgm:pt>
    <dgm:pt modelId="{0DE8A888-0889-4F08-B324-A3E9067EFFF4}" type="parTrans" cxnId="{CC25DC6D-8ECA-45BD-9068-C1512EBE500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8AF651E-207E-441C-AA22-88FAAB0D5F37}" type="sibTrans" cxnId="{CC25DC6D-8ECA-45BD-9068-C1512EBE500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DAF0074-24FC-4481-9C5A-0F88B544650A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of young people to comprehend their hopes and dreams about work and life, engage in self-reflection and self-enhancement activities, and connect self-knowledge with pathway alternatives.</a:t>
          </a:r>
          <a:endParaRPr lang="en-US" sz="1600" dirty="0">
            <a:latin typeface="+mj-lt"/>
          </a:endParaRPr>
        </a:p>
      </dgm:t>
    </dgm:pt>
    <dgm:pt modelId="{53269173-C230-45DC-AA9E-9C5C7B74C103}" type="parTrans" cxnId="{C0B00BCC-FE3C-4EB7-BB25-C007B4941AE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13047E1-2A56-4BC2-B967-590E7CBA6602}" type="sibTrans" cxnId="{C0B00BCC-FE3C-4EB7-BB25-C007B4941AE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D0E58B8-6FD3-4260-8A7B-4EC19A98EAEC}">
      <dgm:prSet phldrT="[Text]" custT="1"/>
      <dgm:spPr/>
      <dgm:t>
        <a:bodyPr anchor="ctr"/>
        <a:lstStyle/>
        <a:p>
          <a:pPr>
            <a:buClrTx/>
            <a:buSzPts val="1100"/>
            <a:buFontTx/>
            <a:buNone/>
          </a:pPr>
          <a:r>
            <a:rPr lang="en-US" sz="1800" b="1" dirty="0">
              <a:latin typeface="+mj-lt"/>
              <a:sym typeface="Fira Sans Extra Condensed Medium"/>
            </a:rPr>
            <a:t>Career and pathway exploration</a:t>
          </a:r>
          <a:endParaRPr lang="en-US" sz="1800" dirty="0">
            <a:latin typeface="+mj-lt"/>
          </a:endParaRPr>
        </a:p>
      </dgm:t>
    </dgm:pt>
    <dgm:pt modelId="{624C50F7-CFC9-4E70-8E1B-A28E2EE68DCA}" type="parTrans" cxnId="{4495FD60-600F-45A2-B337-654EF612885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C0E928E-2361-4F37-8E1B-C72C9F0B116E}" type="sibTrans" cxnId="{4495FD60-600F-45A2-B337-654EF612885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F1641AEF-45FE-49BA-8DBE-3F6E9EF829C7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to explore multiple pathways and multiple forms of work and career, compare pathway alternatives and prioritize them, as well as set career and life goals. </a:t>
          </a:r>
          <a:endParaRPr lang="en-US" sz="1600" dirty="0">
            <a:latin typeface="+mj-lt"/>
          </a:endParaRPr>
        </a:p>
      </dgm:t>
    </dgm:pt>
    <dgm:pt modelId="{69D120A7-322C-4F2B-92CD-3E5D6D97AC7A}" type="parTrans" cxnId="{8AF5CAEC-6E7E-4D16-8566-79772A0EE68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B9D4C50-6C79-401D-8408-F445AD0D134D}" type="sibTrans" cxnId="{8AF5CAEC-6E7E-4D16-8566-79772A0EE68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9FAE0A4-5E14-40B2-BD05-66867A7CD9BF}">
      <dgm:prSet phldrT="[Text]" custT="1"/>
      <dgm:spPr/>
      <dgm:t>
        <a:bodyPr anchor="ctr"/>
        <a:lstStyle/>
        <a:p>
          <a:pPr>
            <a:buClrTx/>
            <a:buSzPts val="1100"/>
            <a:buFontTx/>
            <a:buNone/>
          </a:pPr>
          <a:r>
            <a:rPr lang="en-US" sz="1800" b="1" dirty="0">
              <a:latin typeface="+mj-lt"/>
              <a:sym typeface="Fira Sans Extra Condensed Medium"/>
            </a:rPr>
            <a:t>Career planning and management</a:t>
          </a:r>
          <a:endParaRPr lang="en-US" sz="1800" dirty="0">
            <a:latin typeface="+mj-lt"/>
          </a:endParaRPr>
        </a:p>
      </dgm:t>
    </dgm:pt>
    <dgm:pt modelId="{90D2354E-7878-442C-A51A-A1536A632996}" type="parTrans" cxnId="{94E2007A-AF66-4BF8-B83D-F9CBB5CB153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29139D4-1A8A-465A-9DE8-B283DFB78026}" type="sibTrans" cxnId="{94E2007A-AF66-4BF8-B83D-F9CBB5CB153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6771302-04E9-4A71-909D-D9B24620E235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to seek support and opportunities, overcome obstacles, and manage career transition and development.</a:t>
          </a:r>
          <a:endParaRPr lang="en-US" sz="1600" dirty="0">
            <a:latin typeface="+mj-lt"/>
          </a:endParaRPr>
        </a:p>
      </dgm:t>
    </dgm:pt>
    <dgm:pt modelId="{71E00267-58B9-4A32-A1D4-1134FAFFC861}" type="parTrans" cxnId="{1F9608E0-3097-4598-8321-AAE312350FA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EFB07AB-C9D6-4A12-80A1-DF19ECE8AB68}" type="sibTrans" cxnId="{1F9608E0-3097-4598-8321-AAE312350FA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E3305CC-03D0-4F97-8104-8C75877075C5}" type="pres">
      <dgm:prSet presAssocID="{510D51D5-461A-43F5-BDCC-0687E447C3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86ED1-F8CF-44DF-A897-53AA0D6CEC6A}" type="pres">
      <dgm:prSet presAssocID="{B83C6B62-142E-4A92-BCA7-1337E4042F21}" presName="parentLin" presStyleCnt="0"/>
      <dgm:spPr/>
    </dgm:pt>
    <dgm:pt modelId="{3DED39C2-41A3-43EA-A67F-195CD6CDA09D}" type="pres">
      <dgm:prSet presAssocID="{B83C6B62-142E-4A92-BCA7-1337E4042F2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3106CCF-214E-435A-AC1F-AC3ACBAC6748}" type="pres">
      <dgm:prSet presAssocID="{B83C6B62-142E-4A92-BCA7-1337E4042F21}" presName="parentText" presStyleLbl="node1" presStyleIdx="0" presStyleCnt="4" custScaleY="141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71410-5B96-4263-BAFC-84CB2383D93F}" type="pres">
      <dgm:prSet presAssocID="{B83C6B62-142E-4A92-BCA7-1337E4042F21}" presName="negativeSpace" presStyleCnt="0"/>
      <dgm:spPr/>
    </dgm:pt>
    <dgm:pt modelId="{2E620F33-802B-400F-855C-DD2813B3DF92}" type="pres">
      <dgm:prSet presAssocID="{B83C6B62-142E-4A92-BCA7-1337E4042F2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DB8-8357-4B71-921A-B9CB86DD6BD1}" type="pres">
      <dgm:prSet presAssocID="{79F901B3-E4C2-49A0-BF3D-9F9D887AB234}" presName="spaceBetweenRectangles" presStyleCnt="0"/>
      <dgm:spPr/>
    </dgm:pt>
    <dgm:pt modelId="{078F41B3-3083-471C-8C15-A90479E042A1}" type="pres">
      <dgm:prSet presAssocID="{B0D8096D-CF43-45FE-91B9-127DFD2B61F2}" presName="parentLin" presStyleCnt="0"/>
      <dgm:spPr/>
    </dgm:pt>
    <dgm:pt modelId="{ECD40D1A-15C3-410D-AE79-EEC5A968A3C1}" type="pres">
      <dgm:prSet presAssocID="{B0D8096D-CF43-45FE-91B9-127DFD2B61F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29A2B5F-DADA-455B-8C67-E1A18BE9A085}" type="pres">
      <dgm:prSet presAssocID="{B0D8096D-CF43-45FE-91B9-127DFD2B61F2}" presName="parentText" presStyleLbl="node1" presStyleIdx="1" presStyleCnt="4" custScaleY="141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1D79-3348-4831-92A3-000C6D0A0136}" type="pres">
      <dgm:prSet presAssocID="{B0D8096D-CF43-45FE-91B9-127DFD2B61F2}" presName="negativeSpace" presStyleCnt="0"/>
      <dgm:spPr/>
    </dgm:pt>
    <dgm:pt modelId="{7418D942-539C-4B27-BC15-533896A97EBC}" type="pres">
      <dgm:prSet presAssocID="{B0D8096D-CF43-45FE-91B9-127DFD2B61F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4576-BC00-4545-A613-5F74FFF52B66}" type="pres">
      <dgm:prSet presAssocID="{78AF651E-207E-441C-AA22-88FAAB0D5F37}" presName="spaceBetweenRectangles" presStyleCnt="0"/>
      <dgm:spPr/>
    </dgm:pt>
    <dgm:pt modelId="{11F3F6DB-4CB6-4378-B67E-5B00ECAF00C0}" type="pres">
      <dgm:prSet presAssocID="{8D0E58B8-6FD3-4260-8A7B-4EC19A98EAEC}" presName="parentLin" presStyleCnt="0"/>
      <dgm:spPr/>
    </dgm:pt>
    <dgm:pt modelId="{589E4B98-C7A3-4914-BFB2-079F04F19A72}" type="pres">
      <dgm:prSet presAssocID="{8D0E58B8-6FD3-4260-8A7B-4EC19A98EAE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F8F3ED0-1E55-480C-B605-85D445E06E7D}" type="pres">
      <dgm:prSet presAssocID="{8D0E58B8-6FD3-4260-8A7B-4EC19A98EAEC}" presName="parentText" presStyleLbl="node1" presStyleIdx="2" presStyleCnt="4" custScaleY="141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690F5-9690-4F2F-8C3C-20C689A38435}" type="pres">
      <dgm:prSet presAssocID="{8D0E58B8-6FD3-4260-8A7B-4EC19A98EAEC}" presName="negativeSpace" presStyleCnt="0"/>
      <dgm:spPr/>
    </dgm:pt>
    <dgm:pt modelId="{67B21A63-92BC-40FD-A8AE-78C419FAE33B}" type="pres">
      <dgm:prSet presAssocID="{8D0E58B8-6FD3-4260-8A7B-4EC19A98EA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5E24B-4833-43E6-A10A-ADEE9D4E4680}" type="pres">
      <dgm:prSet presAssocID="{EC0E928E-2361-4F37-8E1B-C72C9F0B116E}" presName="spaceBetweenRectangles" presStyleCnt="0"/>
      <dgm:spPr/>
    </dgm:pt>
    <dgm:pt modelId="{AC42FECB-2A8F-4335-975F-CCDC09F9FE87}" type="pres">
      <dgm:prSet presAssocID="{29FAE0A4-5E14-40B2-BD05-66867A7CD9BF}" presName="parentLin" presStyleCnt="0"/>
      <dgm:spPr/>
    </dgm:pt>
    <dgm:pt modelId="{9BD4B5F5-46ED-4CA1-B52A-8FFB89FA66C0}" type="pres">
      <dgm:prSet presAssocID="{29FAE0A4-5E14-40B2-BD05-66867A7CD9B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9E18E2A-5CCF-4EDB-8CDB-5BD2B1A10BA2}" type="pres">
      <dgm:prSet presAssocID="{29FAE0A4-5E14-40B2-BD05-66867A7CD9BF}" presName="parentText" presStyleLbl="node1" presStyleIdx="3" presStyleCnt="4" custScaleY="141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4AFC-EC03-4866-8229-EE9B79D93764}" type="pres">
      <dgm:prSet presAssocID="{29FAE0A4-5E14-40B2-BD05-66867A7CD9BF}" presName="negativeSpace" presStyleCnt="0"/>
      <dgm:spPr/>
    </dgm:pt>
    <dgm:pt modelId="{DBBD3C87-20A2-481E-A95F-3C6D89C862A1}" type="pres">
      <dgm:prSet presAssocID="{29FAE0A4-5E14-40B2-BD05-66867A7CD9B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C8EE2-270B-457E-A2FD-E13ED91044CF}" type="presOf" srcId="{B0D8096D-CF43-45FE-91B9-127DFD2B61F2}" destId="{829A2B5F-DADA-455B-8C67-E1A18BE9A085}" srcOrd="1" destOrd="0" presId="urn:microsoft.com/office/officeart/2005/8/layout/list1"/>
    <dgm:cxn modelId="{94E2007A-AF66-4BF8-B83D-F9CBB5CB1537}" srcId="{510D51D5-461A-43F5-BDCC-0687E447C3C2}" destId="{29FAE0A4-5E14-40B2-BD05-66867A7CD9BF}" srcOrd="3" destOrd="0" parTransId="{90D2354E-7878-442C-A51A-A1536A632996}" sibTransId="{229139D4-1A8A-465A-9DE8-B283DFB78026}"/>
    <dgm:cxn modelId="{C2D3FD28-868B-4D39-A881-3B5888E6CDD0}" type="presOf" srcId="{510D51D5-461A-43F5-BDCC-0687E447C3C2}" destId="{2E3305CC-03D0-4F97-8104-8C75877075C5}" srcOrd="0" destOrd="0" presId="urn:microsoft.com/office/officeart/2005/8/layout/list1"/>
    <dgm:cxn modelId="{65FC0858-BCA4-4C5F-AED2-D0D1A178457C}" type="presOf" srcId="{6BE61C27-10A0-4C2E-8AD5-81B81F7395FC}" destId="{2E620F33-802B-400F-855C-DD2813B3DF92}" srcOrd="0" destOrd="0" presId="urn:microsoft.com/office/officeart/2005/8/layout/list1"/>
    <dgm:cxn modelId="{4B0C1349-BD06-418E-A22E-1132DFE4B461}" type="presOf" srcId="{16771302-04E9-4A71-909D-D9B24620E235}" destId="{DBBD3C87-20A2-481E-A95F-3C6D89C862A1}" srcOrd="0" destOrd="0" presId="urn:microsoft.com/office/officeart/2005/8/layout/list1"/>
    <dgm:cxn modelId="{04905831-061D-449D-ABF5-077C9F82D108}" type="presOf" srcId="{29FAE0A4-5E14-40B2-BD05-66867A7CD9BF}" destId="{9BD4B5F5-46ED-4CA1-B52A-8FFB89FA66C0}" srcOrd="0" destOrd="0" presId="urn:microsoft.com/office/officeart/2005/8/layout/list1"/>
    <dgm:cxn modelId="{4495FD60-600F-45A2-B337-654EF612885B}" srcId="{510D51D5-461A-43F5-BDCC-0687E447C3C2}" destId="{8D0E58B8-6FD3-4260-8A7B-4EC19A98EAEC}" srcOrd="2" destOrd="0" parTransId="{624C50F7-CFC9-4E70-8E1B-A28E2EE68DCA}" sibTransId="{EC0E928E-2361-4F37-8E1B-C72C9F0B116E}"/>
    <dgm:cxn modelId="{A65D08DB-81A6-41A5-BC9A-6B06D26F3D27}" type="presOf" srcId="{29FAE0A4-5E14-40B2-BD05-66867A7CD9BF}" destId="{89E18E2A-5CCF-4EDB-8CDB-5BD2B1A10BA2}" srcOrd="1" destOrd="0" presId="urn:microsoft.com/office/officeart/2005/8/layout/list1"/>
    <dgm:cxn modelId="{523E2E04-02B6-4D1F-AF91-91E143B3EF9E}" srcId="{B83C6B62-142E-4A92-BCA7-1337E4042F21}" destId="{6BE61C27-10A0-4C2E-8AD5-81B81F7395FC}" srcOrd="0" destOrd="0" parTransId="{33F2B945-BD7F-435D-9A35-FFB5FB311EFF}" sibTransId="{7AC2837E-AC58-4550-BACD-926045FEAC2E}"/>
    <dgm:cxn modelId="{06C268F6-3FAF-429E-90F0-43E7FCE50F11}" type="presOf" srcId="{8D0E58B8-6FD3-4260-8A7B-4EC19A98EAEC}" destId="{589E4B98-C7A3-4914-BFB2-079F04F19A72}" srcOrd="0" destOrd="0" presId="urn:microsoft.com/office/officeart/2005/8/layout/list1"/>
    <dgm:cxn modelId="{7734BB42-790D-4D92-984A-6EF4BCF0B483}" type="presOf" srcId="{B83C6B62-142E-4A92-BCA7-1337E4042F21}" destId="{3DED39C2-41A3-43EA-A67F-195CD6CDA09D}" srcOrd="0" destOrd="0" presId="urn:microsoft.com/office/officeart/2005/8/layout/list1"/>
    <dgm:cxn modelId="{620EF7AA-C07F-4183-88BD-CA8989373B80}" type="presOf" srcId="{8D0E58B8-6FD3-4260-8A7B-4EC19A98EAEC}" destId="{CF8F3ED0-1E55-480C-B605-85D445E06E7D}" srcOrd="1" destOrd="0" presId="urn:microsoft.com/office/officeart/2005/8/layout/list1"/>
    <dgm:cxn modelId="{1F9608E0-3097-4598-8321-AAE312350FA6}" srcId="{29FAE0A4-5E14-40B2-BD05-66867A7CD9BF}" destId="{16771302-04E9-4A71-909D-D9B24620E235}" srcOrd="0" destOrd="0" parTransId="{71E00267-58B9-4A32-A1D4-1134FAFFC861}" sibTransId="{8EFB07AB-C9D6-4A12-80A1-DF19ECE8AB68}"/>
    <dgm:cxn modelId="{13B4A574-E144-465C-863C-C5FEE878FC9B}" type="presOf" srcId="{ADAF0074-24FC-4481-9C5A-0F88B544650A}" destId="{7418D942-539C-4B27-BC15-533896A97EBC}" srcOrd="0" destOrd="0" presId="urn:microsoft.com/office/officeart/2005/8/layout/list1"/>
    <dgm:cxn modelId="{2A129DB6-9B81-4CA3-8B75-42263734A45B}" type="presOf" srcId="{B83C6B62-142E-4A92-BCA7-1337E4042F21}" destId="{43106CCF-214E-435A-AC1F-AC3ACBAC6748}" srcOrd="1" destOrd="0" presId="urn:microsoft.com/office/officeart/2005/8/layout/list1"/>
    <dgm:cxn modelId="{8AF5CAEC-6E7E-4D16-8566-79772A0EE68F}" srcId="{8D0E58B8-6FD3-4260-8A7B-4EC19A98EAEC}" destId="{F1641AEF-45FE-49BA-8DBE-3F6E9EF829C7}" srcOrd="0" destOrd="0" parTransId="{69D120A7-322C-4F2B-92CD-3E5D6D97AC7A}" sibTransId="{7B9D4C50-6C79-401D-8408-F445AD0D134D}"/>
    <dgm:cxn modelId="{C553647F-B060-458C-80D2-38BFEDDADF85}" srcId="{510D51D5-461A-43F5-BDCC-0687E447C3C2}" destId="{B83C6B62-142E-4A92-BCA7-1337E4042F21}" srcOrd="0" destOrd="0" parTransId="{6FFEB41F-19EC-4BF0-A689-022BEA8E0DFE}" sibTransId="{79F901B3-E4C2-49A0-BF3D-9F9D887AB234}"/>
    <dgm:cxn modelId="{9892351A-902C-4B1C-AEC3-9A44FB3A078E}" type="presOf" srcId="{B0D8096D-CF43-45FE-91B9-127DFD2B61F2}" destId="{ECD40D1A-15C3-410D-AE79-EEC5A968A3C1}" srcOrd="0" destOrd="0" presId="urn:microsoft.com/office/officeart/2005/8/layout/list1"/>
    <dgm:cxn modelId="{2FD327CC-9C27-4F58-BC58-4098D1BD26CF}" type="presOf" srcId="{F1641AEF-45FE-49BA-8DBE-3F6E9EF829C7}" destId="{67B21A63-92BC-40FD-A8AE-78C419FAE33B}" srcOrd="0" destOrd="0" presId="urn:microsoft.com/office/officeart/2005/8/layout/list1"/>
    <dgm:cxn modelId="{C0B00BCC-FE3C-4EB7-BB25-C007B4941AE4}" srcId="{B0D8096D-CF43-45FE-91B9-127DFD2B61F2}" destId="{ADAF0074-24FC-4481-9C5A-0F88B544650A}" srcOrd="0" destOrd="0" parTransId="{53269173-C230-45DC-AA9E-9C5C7B74C103}" sibTransId="{313047E1-2A56-4BC2-B967-590E7CBA6602}"/>
    <dgm:cxn modelId="{CC25DC6D-8ECA-45BD-9068-C1512EBE5002}" srcId="{510D51D5-461A-43F5-BDCC-0687E447C3C2}" destId="{B0D8096D-CF43-45FE-91B9-127DFD2B61F2}" srcOrd="1" destOrd="0" parTransId="{0DE8A888-0889-4F08-B324-A3E9067EFFF4}" sibTransId="{78AF651E-207E-441C-AA22-88FAAB0D5F37}"/>
    <dgm:cxn modelId="{EDAF4900-BA7B-4224-BDF3-8A2987D42B12}" type="presParOf" srcId="{2E3305CC-03D0-4F97-8104-8C75877075C5}" destId="{B4A86ED1-F8CF-44DF-A897-53AA0D6CEC6A}" srcOrd="0" destOrd="0" presId="urn:microsoft.com/office/officeart/2005/8/layout/list1"/>
    <dgm:cxn modelId="{8DDB3B2A-3343-4566-B25E-0A091DFB5986}" type="presParOf" srcId="{B4A86ED1-F8CF-44DF-A897-53AA0D6CEC6A}" destId="{3DED39C2-41A3-43EA-A67F-195CD6CDA09D}" srcOrd="0" destOrd="0" presId="urn:microsoft.com/office/officeart/2005/8/layout/list1"/>
    <dgm:cxn modelId="{3B87B604-E651-4DE6-9D3E-AB74EA4161AA}" type="presParOf" srcId="{B4A86ED1-F8CF-44DF-A897-53AA0D6CEC6A}" destId="{43106CCF-214E-435A-AC1F-AC3ACBAC6748}" srcOrd="1" destOrd="0" presId="urn:microsoft.com/office/officeart/2005/8/layout/list1"/>
    <dgm:cxn modelId="{67691E5E-7AD2-4C7D-BE4C-77EAFDACB943}" type="presParOf" srcId="{2E3305CC-03D0-4F97-8104-8C75877075C5}" destId="{A5371410-5B96-4263-BAFC-84CB2383D93F}" srcOrd="1" destOrd="0" presId="urn:microsoft.com/office/officeart/2005/8/layout/list1"/>
    <dgm:cxn modelId="{7116E09B-2102-4192-A194-CDC671FF464E}" type="presParOf" srcId="{2E3305CC-03D0-4F97-8104-8C75877075C5}" destId="{2E620F33-802B-400F-855C-DD2813B3DF92}" srcOrd="2" destOrd="0" presId="urn:microsoft.com/office/officeart/2005/8/layout/list1"/>
    <dgm:cxn modelId="{62936042-4EFB-4111-B5B4-69BCDDDFC6A3}" type="presParOf" srcId="{2E3305CC-03D0-4F97-8104-8C75877075C5}" destId="{322A0DB8-8357-4B71-921A-B9CB86DD6BD1}" srcOrd="3" destOrd="0" presId="urn:microsoft.com/office/officeart/2005/8/layout/list1"/>
    <dgm:cxn modelId="{5E7E265A-3BED-4312-B299-AB2B929A871D}" type="presParOf" srcId="{2E3305CC-03D0-4F97-8104-8C75877075C5}" destId="{078F41B3-3083-471C-8C15-A90479E042A1}" srcOrd="4" destOrd="0" presId="urn:microsoft.com/office/officeart/2005/8/layout/list1"/>
    <dgm:cxn modelId="{80E0D6F3-FE8E-423C-9874-19CA5069B8B2}" type="presParOf" srcId="{078F41B3-3083-471C-8C15-A90479E042A1}" destId="{ECD40D1A-15C3-410D-AE79-EEC5A968A3C1}" srcOrd="0" destOrd="0" presId="urn:microsoft.com/office/officeart/2005/8/layout/list1"/>
    <dgm:cxn modelId="{CB09C149-4251-4606-AA70-408360121F60}" type="presParOf" srcId="{078F41B3-3083-471C-8C15-A90479E042A1}" destId="{829A2B5F-DADA-455B-8C67-E1A18BE9A085}" srcOrd="1" destOrd="0" presId="urn:microsoft.com/office/officeart/2005/8/layout/list1"/>
    <dgm:cxn modelId="{96150F5F-951F-47B2-BA85-8E9E2460270E}" type="presParOf" srcId="{2E3305CC-03D0-4F97-8104-8C75877075C5}" destId="{08A91D79-3348-4831-92A3-000C6D0A0136}" srcOrd="5" destOrd="0" presId="urn:microsoft.com/office/officeart/2005/8/layout/list1"/>
    <dgm:cxn modelId="{53BA105D-B54B-42CE-B6DD-A6A7D1DF1F72}" type="presParOf" srcId="{2E3305CC-03D0-4F97-8104-8C75877075C5}" destId="{7418D942-539C-4B27-BC15-533896A97EBC}" srcOrd="6" destOrd="0" presId="urn:microsoft.com/office/officeart/2005/8/layout/list1"/>
    <dgm:cxn modelId="{2FD47FAD-B39F-4140-A140-777DA250089A}" type="presParOf" srcId="{2E3305CC-03D0-4F97-8104-8C75877075C5}" destId="{189E4576-BC00-4545-A613-5F74FFF52B66}" srcOrd="7" destOrd="0" presId="urn:microsoft.com/office/officeart/2005/8/layout/list1"/>
    <dgm:cxn modelId="{B1903A28-888F-43AF-8D50-B4FCFDCFB3F0}" type="presParOf" srcId="{2E3305CC-03D0-4F97-8104-8C75877075C5}" destId="{11F3F6DB-4CB6-4378-B67E-5B00ECAF00C0}" srcOrd="8" destOrd="0" presId="urn:microsoft.com/office/officeart/2005/8/layout/list1"/>
    <dgm:cxn modelId="{C1BDFA06-087C-4DA8-A900-3DCD52712583}" type="presParOf" srcId="{11F3F6DB-4CB6-4378-B67E-5B00ECAF00C0}" destId="{589E4B98-C7A3-4914-BFB2-079F04F19A72}" srcOrd="0" destOrd="0" presId="urn:microsoft.com/office/officeart/2005/8/layout/list1"/>
    <dgm:cxn modelId="{0757472E-4DEF-43CD-8C5F-23F161266DB9}" type="presParOf" srcId="{11F3F6DB-4CB6-4378-B67E-5B00ECAF00C0}" destId="{CF8F3ED0-1E55-480C-B605-85D445E06E7D}" srcOrd="1" destOrd="0" presId="urn:microsoft.com/office/officeart/2005/8/layout/list1"/>
    <dgm:cxn modelId="{C887E7F9-5C63-445A-BCBB-A76632F91968}" type="presParOf" srcId="{2E3305CC-03D0-4F97-8104-8C75877075C5}" destId="{6A7690F5-9690-4F2F-8C3C-20C689A38435}" srcOrd="9" destOrd="0" presId="urn:microsoft.com/office/officeart/2005/8/layout/list1"/>
    <dgm:cxn modelId="{3FCE4A6D-A79B-4450-94A9-B09CDC4987A2}" type="presParOf" srcId="{2E3305CC-03D0-4F97-8104-8C75877075C5}" destId="{67B21A63-92BC-40FD-A8AE-78C419FAE33B}" srcOrd="10" destOrd="0" presId="urn:microsoft.com/office/officeart/2005/8/layout/list1"/>
    <dgm:cxn modelId="{AFEEF028-1B57-4C6E-80E4-287633D0F86A}" type="presParOf" srcId="{2E3305CC-03D0-4F97-8104-8C75877075C5}" destId="{CCC5E24B-4833-43E6-A10A-ADEE9D4E4680}" srcOrd="11" destOrd="0" presId="urn:microsoft.com/office/officeart/2005/8/layout/list1"/>
    <dgm:cxn modelId="{BDFC529C-A977-4272-ABB1-AD540C2F3426}" type="presParOf" srcId="{2E3305CC-03D0-4F97-8104-8C75877075C5}" destId="{AC42FECB-2A8F-4335-975F-CCDC09F9FE87}" srcOrd="12" destOrd="0" presId="urn:microsoft.com/office/officeart/2005/8/layout/list1"/>
    <dgm:cxn modelId="{156AE65B-5F7F-4972-B0CE-C864F3FA8080}" type="presParOf" srcId="{AC42FECB-2A8F-4335-975F-CCDC09F9FE87}" destId="{9BD4B5F5-46ED-4CA1-B52A-8FFB89FA66C0}" srcOrd="0" destOrd="0" presId="urn:microsoft.com/office/officeart/2005/8/layout/list1"/>
    <dgm:cxn modelId="{3BCF3EE9-83B4-4FDE-87AB-59A605ED6B79}" type="presParOf" srcId="{AC42FECB-2A8F-4335-975F-CCDC09F9FE87}" destId="{89E18E2A-5CCF-4EDB-8CDB-5BD2B1A10BA2}" srcOrd="1" destOrd="0" presId="urn:microsoft.com/office/officeart/2005/8/layout/list1"/>
    <dgm:cxn modelId="{9483321D-67AB-41F9-986F-31068DD5E1FD}" type="presParOf" srcId="{2E3305CC-03D0-4F97-8104-8C75877075C5}" destId="{57614AFC-EC03-4866-8229-EE9B79D93764}" srcOrd="13" destOrd="0" presId="urn:microsoft.com/office/officeart/2005/8/layout/list1"/>
    <dgm:cxn modelId="{B10981A2-B2C5-4150-93F5-AF85B88CCFC9}" type="presParOf" srcId="{2E3305CC-03D0-4F97-8104-8C75877075C5}" destId="{DBBD3C87-20A2-481E-A95F-3C6D89C862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C9B47-2B07-4534-A5DF-73CED1D9D1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741C4-EF67-42C0-BEED-6B60D2EB1BD5}">
      <dgm:prSet phldrT="[Text]" custT="1"/>
      <dgm:spPr>
        <a:solidFill>
          <a:srgbClr val="00A6E9"/>
        </a:solidFill>
        <a:ln>
          <a:noFill/>
        </a:ln>
      </dgm:spPr>
      <dgm:t>
        <a:bodyPr/>
        <a:lstStyle/>
        <a:p>
          <a:r>
            <a:rPr lang="en-US" sz="1800" b="1" i="0" dirty="0"/>
            <a:t>1. Hong Kong Chinese Context </a:t>
          </a:r>
        </a:p>
      </dgm:t>
    </dgm:pt>
    <dgm:pt modelId="{6C7D966A-0DED-4480-AEC5-E4A832337A95}" type="parTrans" cxnId="{2AEBF777-EA2D-4A53-B8F4-D242977A5997}">
      <dgm:prSet/>
      <dgm:spPr/>
      <dgm:t>
        <a:bodyPr/>
        <a:lstStyle/>
        <a:p>
          <a:endParaRPr lang="en-US" sz="1200" b="1" i="0"/>
        </a:p>
      </dgm:t>
    </dgm:pt>
    <dgm:pt modelId="{32DF8C43-4518-433F-9EB5-F6664C4860B2}" type="sibTrans" cxnId="{2AEBF777-EA2D-4A53-B8F4-D242977A5997}">
      <dgm:prSet/>
      <dgm:spPr/>
      <dgm:t>
        <a:bodyPr/>
        <a:lstStyle/>
        <a:p>
          <a:endParaRPr lang="en-US" sz="1200" b="1" i="0"/>
        </a:p>
      </dgm:t>
    </dgm:pt>
    <dgm:pt modelId="{9C44FFEA-B61D-4E51-8CDB-FD018B5784EB}" type="asst">
      <dgm:prSet phldrT="[Text]" custT="1"/>
      <dgm:spPr>
        <a:solidFill>
          <a:srgbClr val="00A6E9"/>
        </a:solidFill>
        <a:ln>
          <a:noFill/>
        </a:ln>
      </dgm:spPr>
      <dgm:t>
        <a:bodyPr/>
        <a:lstStyle/>
        <a:p>
          <a:r>
            <a:rPr lang="en-US" sz="1200" b="1" i="0" dirty="0"/>
            <a:t>Unique sociocultural characteristics</a:t>
          </a:r>
        </a:p>
      </dgm:t>
    </dgm:pt>
    <dgm:pt modelId="{277F6A88-4A6E-4388-8E43-2FF72EBA397A}" type="parTrans" cxnId="{89BFEC81-40FD-40B8-9FA8-70CB13F1FE6D}">
      <dgm:prSet/>
      <dgm:spPr/>
      <dgm:t>
        <a:bodyPr/>
        <a:lstStyle/>
        <a:p>
          <a:endParaRPr lang="en-US" sz="1200" b="1" i="0"/>
        </a:p>
      </dgm:t>
    </dgm:pt>
    <dgm:pt modelId="{EFA6079A-606B-49D9-A3BF-9B4F7E115321}" type="sibTrans" cxnId="{89BFEC81-40FD-40B8-9FA8-70CB13F1FE6D}">
      <dgm:prSet/>
      <dgm:spPr/>
      <dgm:t>
        <a:bodyPr/>
        <a:lstStyle/>
        <a:p>
          <a:endParaRPr lang="en-US" sz="1200" b="1" i="0"/>
        </a:p>
      </dgm:t>
    </dgm:pt>
    <dgm:pt modelId="{0F776D59-2FC8-4DF4-9B13-3DD9E7E77FAA}" type="asst">
      <dgm:prSet phldrT="[Text]" custT="1"/>
      <dgm:spPr>
        <a:solidFill>
          <a:srgbClr val="00A6E9"/>
        </a:solidFill>
        <a:ln>
          <a:noFill/>
        </a:ln>
      </dgm:spPr>
      <dgm:t>
        <a:bodyPr/>
        <a:lstStyle/>
        <a:p>
          <a:r>
            <a:rPr lang="en-US" sz="1200" b="1" i="0" dirty="0"/>
            <a:t>Collectivistic culture </a:t>
          </a:r>
        </a:p>
        <a:p>
          <a:r>
            <a:rPr lang="en-US" sz="1200" b="1" i="0" dirty="0"/>
            <a:t>and family orientation </a:t>
          </a:r>
        </a:p>
      </dgm:t>
    </dgm:pt>
    <dgm:pt modelId="{4D36D111-682C-489C-A0A1-D5C0D8F7732E}" type="parTrans" cxnId="{A73F18D9-F8C1-4F2F-BBC7-12FDB3078213}">
      <dgm:prSet/>
      <dgm:spPr/>
      <dgm:t>
        <a:bodyPr/>
        <a:lstStyle/>
        <a:p>
          <a:endParaRPr lang="en-US" sz="1200" b="1" i="0"/>
        </a:p>
      </dgm:t>
    </dgm:pt>
    <dgm:pt modelId="{B19D4162-E511-44BB-A8ED-664873BCE9FE}" type="sibTrans" cxnId="{A73F18D9-F8C1-4F2F-BBC7-12FDB3078213}">
      <dgm:prSet/>
      <dgm:spPr/>
      <dgm:t>
        <a:bodyPr/>
        <a:lstStyle/>
        <a:p>
          <a:endParaRPr lang="en-US" sz="1200" b="1" i="0"/>
        </a:p>
      </dgm:t>
    </dgm:pt>
    <dgm:pt modelId="{FC659E86-149D-4201-9AF3-67CD1F0F31EA}" type="pres">
      <dgm:prSet presAssocID="{E84C9B47-2B07-4534-A5DF-73CED1D9D1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70570D-3648-4D71-B059-41C06AEB09AC}" type="pres">
      <dgm:prSet presAssocID="{475741C4-EF67-42C0-BEED-6B60D2EB1BD5}" presName="hierRoot1" presStyleCnt="0">
        <dgm:presLayoutVars>
          <dgm:hierBranch val="init"/>
        </dgm:presLayoutVars>
      </dgm:prSet>
      <dgm:spPr/>
    </dgm:pt>
    <dgm:pt modelId="{7DEF74EF-D3E7-46C6-ADFE-3B9E9459E7A2}" type="pres">
      <dgm:prSet presAssocID="{475741C4-EF67-42C0-BEED-6B60D2EB1BD5}" presName="rootComposite1" presStyleCnt="0"/>
      <dgm:spPr/>
    </dgm:pt>
    <dgm:pt modelId="{C7ED2576-8B33-4749-8827-2902CB623E6F}" type="pres">
      <dgm:prSet presAssocID="{475741C4-EF67-42C0-BEED-6B60D2EB1BD5}" presName="rootText1" presStyleLbl="node0" presStyleIdx="0" presStyleCnt="1" custScaleX="422136" custScaleY="156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8576E-83BC-4EF6-B0D2-0859DD101413}" type="pres">
      <dgm:prSet presAssocID="{475741C4-EF67-42C0-BEED-6B60D2EB1BD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B350B4-3C7C-4A55-B072-3E607D475D75}" type="pres">
      <dgm:prSet presAssocID="{475741C4-EF67-42C0-BEED-6B60D2EB1BD5}" presName="hierChild2" presStyleCnt="0"/>
      <dgm:spPr/>
    </dgm:pt>
    <dgm:pt modelId="{C9C17472-48D8-48F7-9817-3B4038F64D44}" type="pres">
      <dgm:prSet presAssocID="{475741C4-EF67-42C0-BEED-6B60D2EB1BD5}" presName="hierChild3" presStyleCnt="0"/>
      <dgm:spPr/>
    </dgm:pt>
    <dgm:pt modelId="{E530756B-09E2-40E3-A828-EAE32B95EAF6}" type="pres">
      <dgm:prSet presAssocID="{277F6A88-4A6E-4388-8E43-2FF72EBA397A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F5F579C5-C949-4309-AD04-5EB1FA0100D8}" type="pres">
      <dgm:prSet presAssocID="{9C44FFEA-B61D-4E51-8CDB-FD018B5784EB}" presName="hierRoot3" presStyleCnt="0">
        <dgm:presLayoutVars>
          <dgm:hierBranch val="init"/>
        </dgm:presLayoutVars>
      </dgm:prSet>
      <dgm:spPr/>
    </dgm:pt>
    <dgm:pt modelId="{51D28CCE-9357-4EC8-85C7-EACFF4ACF994}" type="pres">
      <dgm:prSet presAssocID="{9C44FFEA-B61D-4E51-8CDB-FD018B5784EB}" presName="rootComposite3" presStyleCnt="0"/>
      <dgm:spPr/>
    </dgm:pt>
    <dgm:pt modelId="{E89B9327-C3C3-437D-9CC4-CAB34597D4D2}" type="pres">
      <dgm:prSet presAssocID="{9C44FFEA-B61D-4E51-8CDB-FD018B5784EB}" presName="rootText3" presStyleLbl="asst1" presStyleIdx="0" presStyleCnt="2" custScaleX="248451" custScaleY="139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F7AB8-7CCD-4F50-8C20-74786291D4D8}" type="pres">
      <dgm:prSet presAssocID="{9C44FFEA-B61D-4E51-8CDB-FD018B5784EB}" presName="rootConnector3" presStyleLbl="asst1" presStyleIdx="0" presStyleCnt="2"/>
      <dgm:spPr/>
      <dgm:t>
        <a:bodyPr/>
        <a:lstStyle/>
        <a:p>
          <a:endParaRPr lang="en-US"/>
        </a:p>
      </dgm:t>
    </dgm:pt>
    <dgm:pt modelId="{DE9B8AD8-6C2E-495F-965E-3354E68DA20C}" type="pres">
      <dgm:prSet presAssocID="{9C44FFEA-B61D-4E51-8CDB-FD018B5784EB}" presName="hierChild6" presStyleCnt="0"/>
      <dgm:spPr/>
    </dgm:pt>
    <dgm:pt modelId="{6757FFEC-2EC3-4FF2-B382-A1CB893416A1}" type="pres">
      <dgm:prSet presAssocID="{9C44FFEA-B61D-4E51-8CDB-FD018B5784EB}" presName="hierChild7" presStyleCnt="0"/>
      <dgm:spPr/>
    </dgm:pt>
    <dgm:pt modelId="{E5D20211-FF5A-45F0-B4FD-8F9CD516CF81}" type="pres">
      <dgm:prSet presAssocID="{4D36D111-682C-489C-A0A1-D5C0D8F7732E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E8BDB185-AF48-4323-BF9D-22D86D76A572}" type="pres">
      <dgm:prSet presAssocID="{0F776D59-2FC8-4DF4-9B13-3DD9E7E77FAA}" presName="hierRoot3" presStyleCnt="0">
        <dgm:presLayoutVars>
          <dgm:hierBranch val="init"/>
        </dgm:presLayoutVars>
      </dgm:prSet>
      <dgm:spPr/>
    </dgm:pt>
    <dgm:pt modelId="{69DE6CAC-46A2-43FD-BD82-72C4F776A90F}" type="pres">
      <dgm:prSet presAssocID="{0F776D59-2FC8-4DF4-9B13-3DD9E7E77FAA}" presName="rootComposite3" presStyleCnt="0"/>
      <dgm:spPr/>
    </dgm:pt>
    <dgm:pt modelId="{5E00D009-74B4-4594-8F2C-9DE5E7B3B333}" type="pres">
      <dgm:prSet presAssocID="{0F776D59-2FC8-4DF4-9B13-3DD9E7E77FAA}" presName="rootText3" presStyleLbl="asst1" presStyleIdx="1" presStyleCnt="2" custScaleX="248451" custScaleY="139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FFD4A-21C8-44C9-950D-7DDB8B522F35}" type="pres">
      <dgm:prSet presAssocID="{0F776D59-2FC8-4DF4-9B13-3DD9E7E77FAA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B0AE1A3-8640-4671-B2C7-D3440BB67901}" type="pres">
      <dgm:prSet presAssocID="{0F776D59-2FC8-4DF4-9B13-3DD9E7E77FAA}" presName="hierChild6" presStyleCnt="0"/>
      <dgm:spPr/>
    </dgm:pt>
    <dgm:pt modelId="{7CB171F6-B274-439D-AFD0-D383E6C013CD}" type="pres">
      <dgm:prSet presAssocID="{0F776D59-2FC8-4DF4-9B13-3DD9E7E77FAA}" presName="hierChild7" presStyleCnt="0"/>
      <dgm:spPr/>
    </dgm:pt>
  </dgm:ptLst>
  <dgm:cxnLst>
    <dgm:cxn modelId="{A4645259-0C1D-4DD3-9F90-24F18EFE702D}" type="presOf" srcId="{4D36D111-682C-489C-A0A1-D5C0D8F7732E}" destId="{E5D20211-FF5A-45F0-B4FD-8F9CD516CF81}" srcOrd="0" destOrd="0" presId="urn:microsoft.com/office/officeart/2005/8/layout/orgChart1"/>
    <dgm:cxn modelId="{89BFEC81-40FD-40B8-9FA8-70CB13F1FE6D}" srcId="{475741C4-EF67-42C0-BEED-6B60D2EB1BD5}" destId="{9C44FFEA-B61D-4E51-8CDB-FD018B5784EB}" srcOrd="0" destOrd="0" parTransId="{277F6A88-4A6E-4388-8E43-2FF72EBA397A}" sibTransId="{EFA6079A-606B-49D9-A3BF-9B4F7E115321}"/>
    <dgm:cxn modelId="{2AEBF777-EA2D-4A53-B8F4-D242977A5997}" srcId="{E84C9B47-2B07-4534-A5DF-73CED1D9D1D5}" destId="{475741C4-EF67-42C0-BEED-6B60D2EB1BD5}" srcOrd="0" destOrd="0" parTransId="{6C7D966A-0DED-4480-AEC5-E4A832337A95}" sibTransId="{32DF8C43-4518-433F-9EB5-F6664C4860B2}"/>
    <dgm:cxn modelId="{02BF93FD-CD5A-47AE-9347-4AD168A7496B}" type="presOf" srcId="{9C44FFEA-B61D-4E51-8CDB-FD018B5784EB}" destId="{64DF7AB8-7CCD-4F50-8C20-74786291D4D8}" srcOrd="1" destOrd="0" presId="urn:microsoft.com/office/officeart/2005/8/layout/orgChart1"/>
    <dgm:cxn modelId="{95A11A94-BBC6-42DB-A894-04D19336F3B5}" type="presOf" srcId="{0F776D59-2FC8-4DF4-9B13-3DD9E7E77FAA}" destId="{3E9FFD4A-21C8-44C9-950D-7DDB8B522F35}" srcOrd="1" destOrd="0" presId="urn:microsoft.com/office/officeart/2005/8/layout/orgChart1"/>
    <dgm:cxn modelId="{8D7EEFE1-803D-41BE-A000-475BDFD8E9E9}" type="presOf" srcId="{9C44FFEA-B61D-4E51-8CDB-FD018B5784EB}" destId="{E89B9327-C3C3-437D-9CC4-CAB34597D4D2}" srcOrd="0" destOrd="0" presId="urn:microsoft.com/office/officeart/2005/8/layout/orgChart1"/>
    <dgm:cxn modelId="{47FD1FCD-E895-4FF7-931C-3B91DF42CFD8}" type="presOf" srcId="{0F776D59-2FC8-4DF4-9B13-3DD9E7E77FAA}" destId="{5E00D009-74B4-4594-8F2C-9DE5E7B3B333}" srcOrd="0" destOrd="0" presId="urn:microsoft.com/office/officeart/2005/8/layout/orgChart1"/>
    <dgm:cxn modelId="{C3FF4717-F245-4AB7-AF77-AD4EC11D28C7}" type="presOf" srcId="{277F6A88-4A6E-4388-8E43-2FF72EBA397A}" destId="{E530756B-09E2-40E3-A828-EAE32B95EAF6}" srcOrd="0" destOrd="0" presId="urn:microsoft.com/office/officeart/2005/8/layout/orgChart1"/>
    <dgm:cxn modelId="{A73F18D9-F8C1-4F2F-BBC7-12FDB3078213}" srcId="{475741C4-EF67-42C0-BEED-6B60D2EB1BD5}" destId="{0F776D59-2FC8-4DF4-9B13-3DD9E7E77FAA}" srcOrd="1" destOrd="0" parTransId="{4D36D111-682C-489C-A0A1-D5C0D8F7732E}" sibTransId="{B19D4162-E511-44BB-A8ED-664873BCE9FE}"/>
    <dgm:cxn modelId="{4FB6ABEE-4EC8-4E04-A33E-70E0B1990514}" type="presOf" srcId="{475741C4-EF67-42C0-BEED-6B60D2EB1BD5}" destId="{C7ED2576-8B33-4749-8827-2902CB623E6F}" srcOrd="0" destOrd="0" presId="urn:microsoft.com/office/officeart/2005/8/layout/orgChart1"/>
    <dgm:cxn modelId="{028FA7A0-4C32-481E-AFCD-D21D8B0149AB}" type="presOf" srcId="{E84C9B47-2B07-4534-A5DF-73CED1D9D1D5}" destId="{FC659E86-149D-4201-9AF3-67CD1F0F31EA}" srcOrd="0" destOrd="0" presId="urn:microsoft.com/office/officeart/2005/8/layout/orgChart1"/>
    <dgm:cxn modelId="{3FEA5C07-1E53-4F92-886D-30E462440C15}" type="presOf" srcId="{475741C4-EF67-42C0-BEED-6B60D2EB1BD5}" destId="{4268576E-83BC-4EF6-B0D2-0859DD101413}" srcOrd="1" destOrd="0" presId="urn:microsoft.com/office/officeart/2005/8/layout/orgChart1"/>
    <dgm:cxn modelId="{A9345669-650F-48F8-B24E-5B033073BD2B}" type="presParOf" srcId="{FC659E86-149D-4201-9AF3-67CD1F0F31EA}" destId="{E470570D-3648-4D71-B059-41C06AEB09AC}" srcOrd="0" destOrd="0" presId="urn:microsoft.com/office/officeart/2005/8/layout/orgChart1"/>
    <dgm:cxn modelId="{B70AC248-8A47-4605-A1CA-BC41F0D61DBA}" type="presParOf" srcId="{E470570D-3648-4D71-B059-41C06AEB09AC}" destId="{7DEF74EF-D3E7-46C6-ADFE-3B9E9459E7A2}" srcOrd="0" destOrd="0" presId="urn:microsoft.com/office/officeart/2005/8/layout/orgChart1"/>
    <dgm:cxn modelId="{F095548E-3069-48AB-899A-94B5B8C8D722}" type="presParOf" srcId="{7DEF74EF-D3E7-46C6-ADFE-3B9E9459E7A2}" destId="{C7ED2576-8B33-4749-8827-2902CB623E6F}" srcOrd="0" destOrd="0" presId="urn:microsoft.com/office/officeart/2005/8/layout/orgChart1"/>
    <dgm:cxn modelId="{B71D58FB-9A61-49FD-B12C-55E620AFAAD6}" type="presParOf" srcId="{7DEF74EF-D3E7-46C6-ADFE-3B9E9459E7A2}" destId="{4268576E-83BC-4EF6-B0D2-0859DD101413}" srcOrd="1" destOrd="0" presId="urn:microsoft.com/office/officeart/2005/8/layout/orgChart1"/>
    <dgm:cxn modelId="{FB288DA8-AAAE-4FF6-BD68-27FB0CBEC704}" type="presParOf" srcId="{E470570D-3648-4D71-B059-41C06AEB09AC}" destId="{31B350B4-3C7C-4A55-B072-3E607D475D75}" srcOrd="1" destOrd="0" presId="urn:microsoft.com/office/officeart/2005/8/layout/orgChart1"/>
    <dgm:cxn modelId="{893E8DD4-2210-4B0F-BBFF-3B45CDBE0277}" type="presParOf" srcId="{E470570D-3648-4D71-B059-41C06AEB09AC}" destId="{C9C17472-48D8-48F7-9817-3B4038F64D44}" srcOrd="2" destOrd="0" presId="urn:microsoft.com/office/officeart/2005/8/layout/orgChart1"/>
    <dgm:cxn modelId="{E14B6572-CAD2-4EB0-8128-F31AF665366D}" type="presParOf" srcId="{C9C17472-48D8-48F7-9817-3B4038F64D44}" destId="{E530756B-09E2-40E3-A828-EAE32B95EAF6}" srcOrd="0" destOrd="0" presId="urn:microsoft.com/office/officeart/2005/8/layout/orgChart1"/>
    <dgm:cxn modelId="{DDC703F1-F124-4EA1-B90E-B913516AA1B6}" type="presParOf" srcId="{C9C17472-48D8-48F7-9817-3B4038F64D44}" destId="{F5F579C5-C949-4309-AD04-5EB1FA0100D8}" srcOrd="1" destOrd="0" presId="urn:microsoft.com/office/officeart/2005/8/layout/orgChart1"/>
    <dgm:cxn modelId="{01A34D79-BA3F-42D3-9511-0B11044E8AFB}" type="presParOf" srcId="{F5F579C5-C949-4309-AD04-5EB1FA0100D8}" destId="{51D28CCE-9357-4EC8-85C7-EACFF4ACF994}" srcOrd="0" destOrd="0" presId="urn:microsoft.com/office/officeart/2005/8/layout/orgChart1"/>
    <dgm:cxn modelId="{9B1DB1AA-E185-4B9C-9BE5-3F99B82FB300}" type="presParOf" srcId="{51D28CCE-9357-4EC8-85C7-EACFF4ACF994}" destId="{E89B9327-C3C3-437D-9CC4-CAB34597D4D2}" srcOrd="0" destOrd="0" presId="urn:microsoft.com/office/officeart/2005/8/layout/orgChart1"/>
    <dgm:cxn modelId="{36B30E02-C355-4DAC-8721-7E36DCF73EBB}" type="presParOf" srcId="{51D28CCE-9357-4EC8-85C7-EACFF4ACF994}" destId="{64DF7AB8-7CCD-4F50-8C20-74786291D4D8}" srcOrd="1" destOrd="0" presId="urn:microsoft.com/office/officeart/2005/8/layout/orgChart1"/>
    <dgm:cxn modelId="{F366AD92-C572-486B-A19E-65DEF34B41F8}" type="presParOf" srcId="{F5F579C5-C949-4309-AD04-5EB1FA0100D8}" destId="{DE9B8AD8-6C2E-495F-965E-3354E68DA20C}" srcOrd="1" destOrd="0" presId="urn:microsoft.com/office/officeart/2005/8/layout/orgChart1"/>
    <dgm:cxn modelId="{AB536463-43DA-404D-A104-D97F82FBC850}" type="presParOf" srcId="{F5F579C5-C949-4309-AD04-5EB1FA0100D8}" destId="{6757FFEC-2EC3-4FF2-B382-A1CB893416A1}" srcOrd="2" destOrd="0" presId="urn:microsoft.com/office/officeart/2005/8/layout/orgChart1"/>
    <dgm:cxn modelId="{BD9ABB23-F08C-4C51-B4B0-949E30E5F7CD}" type="presParOf" srcId="{C9C17472-48D8-48F7-9817-3B4038F64D44}" destId="{E5D20211-FF5A-45F0-B4FD-8F9CD516CF81}" srcOrd="2" destOrd="0" presId="urn:microsoft.com/office/officeart/2005/8/layout/orgChart1"/>
    <dgm:cxn modelId="{49CEF18B-CDD1-4BE0-AFE5-F87DAE0D897B}" type="presParOf" srcId="{C9C17472-48D8-48F7-9817-3B4038F64D44}" destId="{E8BDB185-AF48-4323-BF9D-22D86D76A572}" srcOrd="3" destOrd="0" presId="urn:microsoft.com/office/officeart/2005/8/layout/orgChart1"/>
    <dgm:cxn modelId="{31B6577A-EB16-4BD5-810D-15D257AF0893}" type="presParOf" srcId="{E8BDB185-AF48-4323-BF9D-22D86D76A572}" destId="{69DE6CAC-46A2-43FD-BD82-72C4F776A90F}" srcOrd="0" destOrd="0" presId="urn:microsoft.com/office/officeart/2005/8/layout/orgChart1"/>
    <dgm:cxn modelId="{7A52DD5B-66E7-4667-A33D-936B3F42E4B2}" type="presParOf" srcId="{69DE6CAC-46A2-43FD-BD82-72C4F776A90F}" destId="{5E00D009-74B4-4594-8F2C-9DE5E7B3B333}" srcOrd="0" destOrd="0" presId="urn:microsoft.com/office/officeart/2005/8/layout/orgChart1"/>
    <dgm:cxn modelId="{618A8314-7B29-4D4F-A369-50B36A089E7F}" type="presParOf" srcId="{69DE6CAC-46A2-43FD-BD82-72C4F776A90F}" destId="{3E9FFD4A-21C8-44C9-950D-7DDB8B522F35}" srcOrd="1" destOrd="0" presId="urn:microsoft.com/office/officeart/2005/8/layout/orgChart1"/>
    <dgm:cxn modelId="{3E7743EC-DB58-484F-A35A-B8C7A7DFEDDE}" type="presParOf" srcId="{E8BDB185-AF48-4323-BF9D-22D86D76A572}" destId="{4B0AE1A3-8640-4671-B2C7-D3440BB67901}" srcOrd="1" destOrd="0" presId="urn:microsoft.com/office/officeart/2005/8/layout/orgChart1"/>
    <dgm:cxn modelId="{1682C222-DB33-4ED8-8A30-01BD14FCC29B}" type="presParOf" srcId="{E8BDB185-AF48-4323-BF9D-22D86D76A572}" destId="{7CB171F6-B274-439D-AFD0-D383E6C013C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C9B47-2B07-4534-A5DF-73CED1D9D1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741C4-EF67-42C0-BEED-6B60D2EB1BD5}">
      <dgm:prSet phldrT="[Text]" custT="1"/>
      <dgm:spPr>
        <a:solidFill>
          <a:srgbClr val="EA7021"/>
        </a:solidFill>
        <a:ln>
          <a:noFill/>
        </a:ln>
      </dgm:spPr>
      <dgm:t>
        <a:bodyPr/>
        <a:lstStyle/>
        <a:p>
          <a:r>
            <a:rPr lang="en-US" sz="1800" b="1" i="0" dirty="0"/>
            <a:t>2. Career-related and </a:t>
          </a:r>
        </a:p>
        <a:p>
          <a:r>
            <a:rPr lang="en-US" sz="1800" b="1" i="0" dirty="0"/>
            <a:t>Psychosocial Outcomes among Youth </a:t>
          </a:r>
        </a:p>
      </dgm:t>
    </dgm:pt>
    <dgm:pt modelId="{6C7D966A-0DED-4480-AEC5-E4A832337A95}" type="parTrans" cxnId="{2AEBF777-EA2D-4A53-B8F4-D242977A5997}">
      <dgm:prSet/>
      <dgm:spPr/>
      <dgm:t>
        <a:bodyPr/>
        <a:lstStyle/>
        <a:p>
          <a:endParaRPr lang="en-US" sz="1200" b="1" i="0"/>
        </a:p>
      </dgm:t>
    </dgm:pt>
    <dgm:pt modelId="{32DF8C43-4518-433F-9EB5-F6664C4860B2}" type="sibTrans" cxnId="{2AEBF777-EA2D-4A53-B8F4-D242977A5997}">
      <dgm:prSet/>
      <dgm:spPr/>
      <dgm:t>
        <a:bodyPr/>
        <a:lstStyle/>
        <a:p>
          <a:endParaRPr lang="en-US" sz="1200" b="1" i="0"/>
        </a:p>
      </dgm:t>
    </dgm:pt>
    <dgm:pt modelId="{9C44FFEA-B61D-4E51-8CDB-FD018B5784EB}" type="asst">
      <dgm:prSet phldrT="[Text]" custT="1"/>
      <dgm:spPr>
        <a:solidFill>
          <a:srgbClr val="EA7021"/>
        </a:solidFill>
        <a:ln>
          <a:noFill/>
        </a:ln>
      </dgm:spPr>
      <dgm:t>
        <a:bodyPr/>
        <a:lstStyle/>
        <a:p>
          <a:r>
            <a:rPr lang="en-US" sz="1200" b="1" i="0" dirty="0"/>
            <a:t>Positive relationships between </a:t>
          </a:r>
        </a:p>
        <a:p>
          <a:r>
            <a:rPr lang="en-US" sz="1200" b="1" i="0" dirty="0"/>
            <a:t>YCDC &amp; career-related outcomes</a:t>
          </a:r>
        </a:p>
      </dgm:t>
    </dgm:pt>
    <dgm:pt modelId="{277F6A88-4A6E-4388-8E43-2FF72EBA397A}" type="parTrans" cxnId="{89BFEC81-40FD-40B8-9FA8-70CB13F1FE6D}">
      <dgm:prSet/>
      <dgm:spPr/>
      <dgm:t>
        <a:bodyPr/>
        <a:lstStyle/>
        <a:p>
          <a:endParaRPr lang="en-US" sz="1200" b="1" i="0"/>
        </a:p>
      </dgm:t>
    </dgm:pt>
    <dgm:pt modelId="{EFA6079A-606B-49D9-A3BF-9B4F7E115321}" type="sibTrans" cxnId="{89BFEC81-40FD-40B8-9FA8-70CB13F1FE6D}">
      <dgm:prSet/>
      <dgm:spPr/>
      <dgm:t>
        <a:bodyPr/>
        <a:lstStyle/>
        <a:p>
          <a:endParaRPr lang="en-US" sz="1200" b="1" i="0"/>
        </a:p>
      </dgm:t>
    </dgm:pt>
    <dgm:pt modelId="{0F776D59-2FC8-4DF4-9B13-3DD9E7E77FAA}" type="asst">
      <dgm:prSet phldrT="[Text]" custT="1"/>
      <dgm:spPr>
        <a:solidFill>
          <a:srgbClr val="EA7021"/>
        </a:solidFill>
        <a:ln>
          <a:noFill/>
        </a:ln>
      </dgm:spPr>
      <dgm:t>
        <a:bodyPr/>
        <a:lstStyle/>
        <a:p>
          <a:r>
            <a:rPr lang="en-US" sz="1200" b="1" i="0" dirty="0"/>
            <a:t>Positive relationships between </a:t>
          </a:r>
        </a:p>
        <a:p>
          <a:r>
            <a:rPr lang="en-US" sz="1200" b="1" i="0" dirty="0"/>
            <a:t>YCDC &amp; psychosocial outcomes</a:t>
          </a:r>
        </a:p>
      </dgm:t>
    </dgm:pt>
    <dgm:pt modelId="{4D36D111-682C-489C-A0A1-D5C0D8F7732E}" type="parTrans" cxnId="{A73F18D9-F8C1-4F2F-BBC7-12FDB3078213}">
      <dgm:prSet/>
      <dgm:spPr/>
      <dgm:t>
        <a:bodyPr/>
        <a:lstStyle/>
        <a:p>
          <a:endParaRPr lang="en-US" sz="1200" b="1" i="0"/>
        </a:p>
      </dgm:t>
    </dgm:pt>
    <dgm:pt modelId="{B19D4162-E511-44BB-A8ED-664873BCE9FE}" type="sibTrans" cxnId="{A73F18D9-F8C1-4F2F-BBC7-12FDB3078213}">
      <dgm:prSet/>
      <dgm:spPr/>
      <dgm:t>
        <a:bodyPr/>
        <a:lstStyle/>
        <a:p>
          <a:endParaRPr lang="en-US" sz="1200" b="1" i="0"/>
        </a:p>
      </dgm:t>
    </dgm:pt>
    <dgm:pt modelId="{FC659E86-149D-4201-9AF3-67CD1F0F31EA}" type="pres">
      <dgm:prSet presAssocID="{E84C9B47-2B07-4534-A5DF-73CED1D9D1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70570D-3648-4D71-B059-41C06AEB09AC}" type="pres">
      <dgm:prSet presAssocID="{475741C4-EF67-42C0-BEED-6B60D2EB1BD5}" presName="hierRoot1" presStyleCnt="0">
        <dgm:presLayoutVars>
          <dgm:hierBranch val="init"/>
        </dgm:presLayoutVars>
      </dgm:prSet>
      <dgm:spPr/>
    </dgm:pt>
    <dgm:pt modelId="{7DEF74EF-D3E7-46C6-ADFE-3B9E9459E7A2}" type="pres">
      <dgm:prSet presAssocID="{475741C4-EF67-42C0-BEED-6B60D2EB1BD5}" presName="rootComposite1" presStyleCnt="0"/>
      <dgm:spPr/>
    </dgm:pt>
    <dgm:pt modelId="{C7ED2576-8B33-4749-8827-2902CB623E6F}" type="pres">
      <dgm:prSet presAssocID="{475741C4-EF67-42C0-BEED-6B60D2EB1BD5}" presName="rootText1" presStyleLbl="node0" presStyleIdx="0" presStyleCnt="1" custScaleX="432313" custScaleY="156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8576E-83BC-4EF6-B0D2-0859DD101413}" type="pres">
      <dgm:prSet presAssocID="{475741C4-EF67-42C0-BEED-6B60D2EB1BD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B350B4-3C7C-4A55-B072-3E607D475D75}" type="pres">
      <dgm:prSet presAssocID="{475741C4-EF67-42C0-BEED-6B60D2EB1BD5}" presName="hierChild2" presStyleCnt="0"/>
      <dgm:spPr/>
    </dgm:pt>
    <dgm:pt modelId="{C9C17472-48D8-48F7-9817-3B4038F64D44}" type="pres">
      <dgm:prSet presAssocID="{475741C4-EF67-42C0-BEED-6B60D2EB1BD5}" presName="hierChild3" presStyleCnt="0"/>
      <dgm:spPr/>
    </dgm:pt>
    <dgm:pt modelId="{E530756B-09E2-40E3-A828-EAE32B95EAF6}" type="pres">
      <dgm:prSet presAssocID="{277F6A88-4A6E-4388-8E43-2FF72EBA397A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F5F579C5-C949-4309-AD04-5EB1FA0100D8}" type="pres">
      <dgm:prSet presAssocID="{9C44FFEA-B61D-4E51-8CDB-FD018B5784EB}" presName="hierRoot3" presStyleCnt="0">
        <dgm:presLayoutVars>
          <dgm:hierBranch val="init"/>
        </dgm:presLayoutVars>
      </dgm:prSet>
      <dgm:spPr/>
    </dgm:pt>
    <dgm:pt modelId="{51D28CCE-9357-4EC8-85C7-EACFF4ACF994}" type="pres">
      <dgm:prSet presAssocID="{9C44FFEA-B61D-4E51-8CDB-FD018B5784EB}" presName="rootComposite3" presStyleCnt="0"/>
      <dgm:spPr/>
    </dgm:pt>
    <dgm:pt modelId="{E89B9327-C3C3-437D-9CC4-CAB34597D4D2}" type="pres">
      <dgm:prSet presAssocID="{9C44FFEA-B61D-4E51-8CDB-FD018B5784EB}" presName="rootText3" presStyleLbl="asst1" presStyleIdx="0" presStyleCnt="2" custScaleX="248451" custScaleY="139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F7AB8-7CCD-4F50-8C20-74786291D4D8}" type="pres">
      <dgm:prSet presAssocID="{9C44FFEA-B61D-4E51-8CDB-FD018B5784EB}" presName="rootConnector3" presStyleLbl="asst1" presStyleIdx="0" presStyleCnt="2"/>
      <dgm:spPr/>
      <dgm:t>
        <a:bodyPr/>
        <a:lstStyle/>
        <a:p>
          <a:endParaRPr lang="en-US"/>
        </a:p>
      </dgm:t>
    </dgm:pt>
    <dgm:pt modelId="{DE9B8AD8-6C2E-495F-965E-3354E68DA20C}" type="pres">
      <dgm:prSet presAssocID="{9C44FFEA-B61D-4E51-8CDB-FD018B5784EB}" presName="hierChild6" presStyleCnt="0"/>
      <dgm:spPr/>
    </dgm:pt>
    <dgm:pt modelId="{6757FFEC-2EC3-4FF2-B382-A1CB893416A1}" type="pres">
      <dgm:prSet presAssocID="{9C44FFEA-B61D-4E51-8CDB-FD018B5784EB}" presName="hierChild7" presStyleCnt="0"/>
      <dgm:spPr/>
    </dgm:pt>
    <dgm:pt modelId="{E5D20211-FF5A-45F0-B4FD-8F9CD516CF81}" type="pres">
      <dgm:prSet presAssocID="{4D36D111-682C-489C-A0A1-D5C0D8F7732E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E8BDB185-AF48-4323-BF9D-22D86D76A572}" type="pres">
      <dgm:prSet presAssocID="{0F776D59-2FC8-4DF4-9B13-3DD9E7E77FAA}" presName="hierRoot3" presStyleCnt="0">
        <dgm:presLayoutVars>
          <dgm:hierBranch val="init"/>
        </dgm:presLayoutVars>
      </dgm:prSet>
      <dgm:spPr/>
    </dgm:pt>
    <dgm:pt modelId="{69DE6CAC-46A2-43FD-BD82-72C4F776A90F}" type="pres">
      <dgm:prSet presAssocID="{0F776D59-2FC8-4DF4-9B13-3DD9E7E77FAA}" presName="rootComposite3" presStyleCnt="0"/>
      <dgm:spPr/>
    </dgm:pt>
    <dgm:pt modelId="{5E00D009-74B4-4594-8F2C-9DE5E7B3B333}" type="pres">
      <dgm:prSet presAssocID="{0F776D59-2FC8-4DF4-9B13-3DD9E7E77FAA}" presName="rootText3" presStyleLbl="asst1" presStyleIdx="1" presStyleCnt="2" custScaleX="248451" custScaleY="139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FFD4A-21C8-44C9-950D-7DDB8B522F35}" type="pres">
      <dgm:prSet presAssocID="{0F776D59-2FC8-4DF4-9B13-3DD9E7E77FAA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B0AE1A3-8640-4671-B2C7-D3440BB67901}" type="pres">
      <dgm:prSet presAssocID="{0F776D59-2FC8-4DF4-9B13-3DD9E7E77FAA}" presName="hierChild6" presStyleCnt="0"/>
      <dgm:spPr/>
    </dgm:pt>
    <dgm:pt modelId="{7CB171F6-B274-439D-AFD0-D383E6C013CD}" type="pres">
      <dgm:prSet presAssocID="{0F776D59-2FC8-4DF4-9B13-3DD9E7E77FAA}" presName="hierChild7" presStyleCnt="0"/>
      <dgm:spPr/>
    </dgm:pt>
  </dgm:ptLst>
  <dgm:cxnLst>
    <dgm:cxn modelId="{A4645259-0C1D-4DD3-9F90-24F18EFE702D}" type="presOf" srcId="{4D36D111-682C-489C-A0A1-D5C0D8F7732E}" destId="{E5D20211-FF5A-45F0-B4FD-8F9CD516CF81}" srcOrd="0" destOrd="0" presId="urn:microsoft.com/office/officeart/2005/8/layout/orgChart1"/>
    <dgm:cxn modelId="{89BFEC81-40FD-40B8-9FA8-70CB13F1FE6D}" srcId="{475741C4-EF67-42C0-BEED-6B60D2EB1BD5}" destId="{9C44FFEA-B61D-4E51-8CDB-FD018B5784EB}" srcOrd="0" destOrd="0" parTransId="{277F6A88-4A6E-4388-8E43-2FF72EBA397A}" sibTransId="{EFA6079A-606B-49D9-A3BF-9B4F7E115321}"/>
    <dgm:cxn modelId="{2AEBF777-EA2D-4A53-B8F4-D242977A5997}" srcId="{E84C9B47-2B07-4534-A5DF-73CED1D9D1D5}" destId="{475741C4-EF67-42C0-BEED-6B60D2EB1BD5}" srcOrd="0" destOrd="0" parTransId="{6C7D966A-0DED-4480-AEC5-E4A832337A95}" sibTransId="{32DF8C43-4518-433F-9EB5-F6664C4860B2}"/>
    <dgm:cxn modelId="{02BF93FD-CD5A-47AE-9347-4AD168A7496B}" type="presOf" srcId="{9C44FFEA-B61D-4E51-8CDB-FD018B5784EB}" destId="{64DF7AB8-7CCD-4F50-8C20-74786291D4D8}" srcOrd="1" destOrd="0" presId="urn:microsoft.com/office/officeart/2005/8/layout/orgChart1"/>
    <dgm:cxn modelId="{95A11A94-BBC6-42DB-A894-04D19336F3B5}" type="presOf" srcId="{0F776D59-2FC8-4DF4-9B13-3DD9E7E77FAA}" destId="{3E9FFD4A-21C8-44C9-950D-7DDB8B522F35}" srcOrd="1" destOrd="0" presId="urn:microsoft.com/office/officeart/2005/8/layout/orgChart1"/>
    <dgm:cxn modelId="{8D7EEFE1-803D-41BE-A000-475BDFD8E9E9}" type="presOf" srcId="{9C44FFEA-B61D-4E51-8CDB-FD018B5784EB}" destId="{E89B9327-C3C3-437D-9CC4-CAB34597D4D2}" srcOrd="0" destOrd="0" presId="urn:microsoft.com/office/officeart/2005/8/layout/orgChart1"/>
    <dgm:cxn modelId="{47FD1FCD-E895-4FF7-931C-3B91DF42CFD8}" type="presOf" srcId="{0F776D59-2FC8-4DF4-9B13-3DD9E7E77FAA}" destId="{5E00D009-74B4-4594-8F2C-9DE5E7B3B333}" srcOrd="0" destOrd="0" presId="urn:microsoft.com/office/officeart/2005/8/layout/orgChart1"/>
    <dgm:cxn modelId="{C3FF4717-F245-4AB7-AF77-AD4EC11D28C7}" type="presOf" srcId="{277F6A88-4A6E-4388-8E43-2FF72EBA397A}" destId="{E530756B-09E2-40E3-A828-EAE32B95EAF6}" srcOrd="0" destOrd="0" presId="urn:microsoft.com/office/officeart/2005/8/layout/orgChart1"/>
    <dgm:cxn modelId="{A73F18D9-F8C1-4F2F-BBC7-12FDB3078213}" srcId="{475741C4-EF67-42C0-BEED-6B60D2EB1BD5}" destId="{0F776D59-2FC8-4DF4-9B13-3DD9E7E77FAA}" srcOrd="1" destOrd="0" parTransId="{4D36D111-682C-489C-A0A1-D5C0D8F7732E}" sibTransId="{B19D4162-E511-44BB-A8ED-664873BCE9FE}"/>
    <dgm:cxn modelId="{4FB6ABEE-4EC8-4E04-A33E-70E0B1990514}" type="presOf" srcId="{475741C4-EF67-42C0-BEED-6B60D2EB1BD5}" destId="{C7ED2576-8B33-4749-8827-2902CB623E6F}" srcOrd="0" destOrd="0" presId="urn:microsoft.com/office/officeart/2005/8/layout/orgChart1"/>
    <dgm:cxn modelId="{028FA7A0-4C32-481E-AFCD-D21D8B0149AB}" type="presOf" srcId="{E84C9B47-2B07-4534-A5DF-73CED1D9D1D5}" destId="{FC659E86-149D-4201-9AF3-67CD1F0F31EA}" srcOrd="0" destOrd="0" presId="urn:microsoft.com/office/officeart/2005/8/layout/orgChart1"/>
    <dgm:cxn modelId="{3FEA5C07-1E53-4F92-886D-30E462440C15}" type="presOf" srcId="{475741C4-EF67-42C0-BEED-6B60D2EB1BD5}" destId="{4268576E-83BC-4EF6-B0D2-0859DD101413}" srcOrd="1" destOrd="0" presId="urn:microsoft.com/office/officeart/2005/8/layout/orgChart1"/>
    <dgm:cxn modelId="{A9345669-650F-48F8-B24E-5B033073BD2B}" type="presParOf" srcId="{FC659E86-149D-4201-9AF3-67CD1F0F31EA}" destId="{E470570D-3648-4D71-B059-41C06AEB09AC}" srcOrd="0" destOrd="0" presId="urn:microsoft.com/office/officeart/2005/8/layout/orgChart1"/>
    <dgm:cxn modelId="{B70AC248-8A47-4605-A1CA-BC41F0D61DBA}" type="presParOf" srcId="{E470570D-3648-4D71-B059-41C06AEB09AC}" destId="{7DEF74EF-D3E7-46C6-ADFE-3B9E9459E7A2}" srcOrd="0" destOrd="0" presId="urn:microsoft.com/office/officeart/2005/8/layout/orgChart1"/>
    <dgm:cxn modelId="{F095548E-3069-48AB-899A-94B5B8C8D722}" type="presParOf" srcId="{7DEF74EF-D3E7-46C6-ADFE-3B9E9459E7A2}" destId="{C7ED2576-8B33-4749-8827-2902CB623E6F}" srcOrd="0" destOrd="0" presId="urn:microsoft.com/office/officeart/2005/8/layout/orgChart1"/>
    <dgm:cxn modelId="{B71D58FB-9A61-49FD-B12C-55E620AFAAD6}" type="presParOf" srcId="{7DEF74EF-D3E7-46C6-ADFE-3B9E9459E7A2}" destId="{4268576E-83BC-4EF6-B0D2-0859DD101413}" srcOrd="1" destOrd="0" presId="urn:microsoft.com/office/officeart/2005/8/layout/orgChart1"/>
    <dgm:cxn modelId="{FB288DA8-AAAE-4FF6-BD68-27FB0CBEC704}" type="presParOf" srcId="{E470570D-3648-4D71-B059-41C06AEB09AC}" destId="{31B350B4-3C7C-4A55-B072-3E607D475D75}" srcOrd="1" destOrd="0" presId="urn:microsoft.com/office/officeart/2005/8/layout/orgChart1"/>
    <dgm:cxn modelId="{893E8DD4-2210-4B0F-BBFF-3B45CDBE0277}" type="presParOf" srcId="{E470570D-3648-4D71-B059-41C06AEB09AC}" destId="{C9C17472-48D8-48F7-9817-3B4038F64D44}" srcOrd="2" destOrd="0" presId="urn:microsoft.com/office/officeart/2005/8/layout/orgChart1"/>
    <dgm:cxn modelId="{E14B6572-CAD2-4EB0-8128-F31AF665366D}" type="presParOf" srcId="{C9C17472-48D8-48F7-9817-3B4038F64D44}" destId="{E530756B-09E2-40E3-A828-EAE32B95EAF6}" srcOrd="0" destOrd="0" presId="urn:microsoft.com/office/officeart/2005/8/layout/orgChart1"/>
    <dgm:cxn modelId="{DDC703F1-F124-4EA1-B90E-B913516AA1B6}" type="presParOf" srcId="{C9C17472-48D8-48F7-9817-3B4038F64D44}" destId="{F5F579C5-C949-4309-AD04-5EB1FA0100D8}" srcOrd="1" destOrd="0" presId="urn:microsoft.com/office/officeart/2005/8/layout/orgChart1"/>
    <dgm:cxn modelId="{01A34D79-BA3F-42D3-9511-0B11044E8AFB}" type="presParOf" srcId="{F5F579C5-C949-4309-AD04-5EB1FA0100D8}" destId="{51D28CCE-9357-4EC8-85C7-EACFF4ACF994}" srcOrd="0" destOrd="0" presId="urn:microsoft.com/office/officeart/2005/8/layout/orgChart1"/>
    <dgm:cxn modelId="{9B1DB1AA-E185-4B9C-9BE5-3F99B82FB300}" type="presParOf" srcId="{51D28CCE-9357-4EC8-85C7-EACFF4ACF994}" destId="{E89B9327-C3C3-437D-9CC4-CAB34597D4D2}" srcOrd="0" destOrd="0" presId="urn:microsoft.com/office/officeart/2005/8/layout/orgChart1"/>
    <dgm:cxn modelId="{36B30E02-C355-4DAC-8721-7E36DCF73EBB}" type="presParOf" srcId="{51D28CCE-9357-4EC8-85C7-EACFF4ACF994}" destId="{64DF7AB8-7CCD-4F50-8C20-74786291D4D8}" srcOrd="1" destOrd="0" presId="urn:microsoft.com/office/officeart/2005/8/layout/orgChart1"/>
    <dgm:cxn modelId="{F366AD92-C572-486B-A19E-65DEF34B41F8}" type="presParOf" srcId="{F5F579C5-C949-4309-AD04-5EB1FA0100D8}" destId="{DE9B8AD8-6C2E-495F-965E-3354E68DA20C}" srcOrd="1" destOrd="0" presId="urn:microsoft.com/office/officeart/2005/8/layout/orgChart1"/>
    <dgm:cxn modelId="{AB536463-43DA-404D-A104-D97F82FBC850}" type="presParOf" srcId="{F5F579C5-C949-4309-AD04-5EB1FA0100D8}" destId="{6757FFEC-2EC3-4FF2-B382-A1CB893416A1}" srcOrd="2" destOrd="0" presId="urn:microsoft.com/office/officeart/2005/8/layout/orgChart1"/>
    <dgm:cxn modelId="{BD9ABB23-F08C-4C51-B4B0-949E30E5F7CD}" type="presParOf" srcId="{C9C17472-48D8-48F7-9817-3B4038F64D44}" destId="{E5D20211-FF5A-45F0-B4FD-8F9CD516CF81}" srcOrd="2" destOrd="0" presId="urn:microsoft.com/office/officeart/2005/8/layout/orgChart1"/>
    <dgm:cxn modelId="{49CEF18B-CDD1-4BE0-AFE5-F87DAE0D897B}" type="presParOf" srcId="{C9C17472-48D8-48F7-9817-3B4038F64D44}" destId="{E8BDB185-AF48-4323-BF9D-22D86D76A572}" srcOrd="3" destOrd="0" presId="urn:microsoft.com/office/officeart/2005/8/layout/orgChart1"/>
    <dgm:cxn modelId="{31B6577A-EB16-4BD5-810D-15D257AF0893}" type="presParOf" srcId="{E8BDB185-AF48-4323-BF9D-22D86D76A572}" destId="{69DE6CAC-46A2-43FD-BD82-72C4F776A90F}" srcOrd="0" destOrd="0" presId="urn:microsoft.com/office/officeart/2005/8/layout/orgChart1"/>
    <dgm:cxn modelId="{7A52DD5B-66E7-4667-A33D-936B3F42E4B2}" type="presParOf" srcId="{69DE6CAC-46A2-43FD-BD82-72C4F776A90F}" destId="{5E00D009-74B4-4594-8F2C-9DE5E7B3B333}" srcOrd="0" destOrd="0" presId="urn:microsoft.com/office/officeart/2005/8/layout/orgChart1"/>
    <dgm:cxn modelId="{618A8314-7B29-4D4F-A369-50B36A089E7F}" type="presParOf" srcId="{69DE6CAC-46A2-43FD-BD82-72C4F776A90F}" destId="{3E9FFD4A-21C8-44C9-950D-7DDB8B522F35}" srcOrd="1" destOrd="0" presId="urn:microsoft.com/office/officeart/2005/8/layout/orgChart1"/>
    <dgm:cxn modelId="{3E7743EC-DB58-484F-A35A-B8C7A7DFEDDE}" type="presParOf" srcId="{E8BDB185-AF48-4323-BF9D-22D86D76A572}" destId="{4B0AE1A3-8640-4671-B2C7-D3440BB67901}" srcOrd="1" destOrd="0" presId="urn:microsoft.com/office/officeart/2005/8/layout/orgChart1"/>
    <dgm:cxn modelId="{1682C222-DB33-4ED8-8A30-01BD14FCC29B}" type="presParOf" srcId="{E8BDB185-AF48-4323-BF9D-22D86D76A572}" destId="{7CB171F6-B274-439D-AFD0-D383E6C013C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E8519-F309-4D37-BA38-145DDDF341DB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0F43AA-4A54-4BBC-B0DE-FC27E64A9F23}">
      <dgm:prSet phldrT="[Text]"/>
      <dgm:spPr/>
      <dgm:t>
        <a:bodyPr/>
        <a:lstStyle/>
        <a:p>
          <a:r>
            <a:rPr lang="en-US" b="1" dirty="0"/>
            <a:t>1.</a:t>
          </a:r>
        </a:p>
      </dgm:t>
    </dgm:pt>
    <dgm:pt modelId="{46BF6DA9-E1B1-404C-BDD0-2809982DC85E}" type="parTrans" cxnId="{EF88D7E9-50CB-4330-9256-50E7B4D6E0ED}">
      <dgm:prSet/>
      <dgm:spPr/>
      <dgm:t>
        <a:bodyPr/>
        <a:lstStyle/>
        <a:p>
          <a:endParaRPr lang="en-US" b="1"/>
        </a:p>
      </dgm:t>
    </dgm:pt>
    <dgm:pt modelId="{AFAA33F8-C162-48DD-B318-1B621FE080D0}" type="sibTrans" cxnId="{EF88D7E9-50CB-4330-9256-50E7B4D6E0ED}">
      <dgm:prSet/>
      <dgm:spPr/>
      <dgm:t>
        <a:bodyPr/>
        <a:lstStyle/>
        <a:p>
          <a:endParaRPr lang="en-US" b="1"/>
        </a:p>
      </dgm:t>
    </dgm:pt>
    <dgm:pt modelId="{6F978A16-BF81-4E35-AB67-F3A16916741A}">
      <dgm:prSet phldrT="[Text]"/>
      <dgm:spPr/>
      <dgm:t>
        <a:bodyPr/>
        <a:lstStyle/>
        <a:p>
          <a:r>
            <a:rPr lang="en-US" b="1" dirty="0">
              <a:solidFill>
                <a:srgbClr val="4EAC98"/>
              </a:solidFill>
            </a:rPr>
            <a:t>Measuring four potential components</a:t>
          </a:r>
        </a:p>
      </dgm:t>
    </dgm:pt>
    <dgm:pt modelId="{B44BC402-D4D6-48F1-8FBF-CF5105B1F88C}" type="parTrans" cxnId="{76595E00-F524-46CC-8661-57511C188A4C}">
      <dgm:prSet/>
      <dgm:spPr/>
      <dgm:t>
        <a:bodyPr/>
        <a:lstStyle/>
        <a:p>
          <a:endParaRPr lang="en-US" b="1"/>
        </a:p>
      </dgm:t>
    </dgm:pt>
    <dgm:pt modelId="{B00D8DE2-35CE-4FB7-8FF6-3EA35333E7A3}" type="sibTrans" cxnId="{76595E00-F524-46CC-8661-57511C188A4C}">
      <dgm:prSet/>
      <dgm:spPr/>
      <dgm:t>
        <a:bodyPr/>
        <a:lstStyle/>
        <a:p>
          <a:endParaRPr lang="en-US" b="1"/>
        </a:p>
      </dgm:t>
    </dgm:pt>
    <dgm:pt modelId="{82FC1ED5-4258-4803-9B63-5982293F4B4C}">
      <dgm:prSet phldrT="[Text]"/>
      <dgm:spPr/>
      <dgm:t>
        <a:bodyPr/>
        <a:lstStyle/>
        <a:p>
          <a:r>
            <a:rPr lang="en-US" b="1" dirty="0"/>
            <a:t>2.</a:t>
          </a:r>
        </a:p>
      </dgm:t>
    </dgm:pt>
    <dgm:pt modelId="{6780DB85-5BE3-4D66-AB94-EF0ADF654FA7}" type="parTrans" cxnId="{95338001-648A-45B0-AD5F-7E23FBF5E645}">
      <dgm:prSet/>
      <dgm:spPr/>
      <dgm:t>
        <a:bodyPr/>
        <a:lstStyle/>
        <a:p>
          <a:endParaRPr lang="en-US" b="1"/>
        </a:p>
      </dgm:t>
    </dgm:pt>
    <dgm:pt modelId="{0ADC11F4-4287-4218-8964-3DDA742AD882}" type="sibTrans" cxnId="{95338001-648A-45B0-AD5F-7E23FBF5E645}">
      <dgm:prSet/>
      <dgm:spPr/>
      <dgm:t>
        <a:bodyPr/>
        <a:lstStyle/>
        <a:p>
          <a:endParaRPr lang="en-US" b="1"/>
        </a:p>
      </dgm:t>
    </dgm:pt>
    <dgm:pt modelId="{0959A388-FE01-4FBC-B78B-5E634371CF87}">
      <dgm:prSet phldrT="[Text]"/>
      <dgm:spPr/>
      <dgm:t>
        <a:bodyPr/>
        <a:lstStyle/>
        <a:p>
          <a:r>
            <a:rPr lang="en-US" b="1" dirty="0">
              <a:solidFill>
                <a:srgbClr val="9BB855"/>
              </a:solidFill>
            </a:rPr>
            <a:t>Concurrent Validity of YCDC</a:t>
          </a:r>
        </a:p>
      </dgm:t>
    </dgm:pt>
    <dgm:pt modelId="{D68A8594-5CA9-46E9-A3EF-EE087DE7317F}" type="parTrans" cxnId="{E8B69481-2AF4-4790-8F70-9A918A92113A}">
      <dgm:prSet/>
      <dgm:spPr/>
      <dgm:t>
        <a:bodyPr/>
        <a:lstStyle/>
        <a:p>
          <a:endParaRPr lang="en-US" b="1"/>
        </a:p>
      </dgm:t>
    </dgm:pt>
    <dgm:pt modelId="{C42C670F-D51B-4AC9-BF67-6695BF8A0469}" type="sibTrans" cxnId="{E8B69481-2AF4-4790-8F70-9A918A92113A}">
      <dgm:prSet/>
      <dgm:spPr/>
      <dgm:t>
        <a:bodyPr/>
        <a:lstStyle/>
        <a:p>
          <a:endParaRPr lang="en-US" b="1"/>
        </a:p>
      </dgm:t>
    </dgm:pt>
    <dgm:pt modelId="{5FDA821A-FA77-475D-8A33-9CA4886F56D0}">
      <dgm:prSet phldrT="[Text]"/>
      <dgm:spPr/>
      <dgm:t>
        <a:bodyPr/>
        <a:lstStyle/>
        <a:p>
          <a:r>
            <a:rPr lang="en-US" b="1" dirty="0"/>
            <a:t>3.</a:t>
          </a:r>
        </a:p>
      </dgm:t>
    </dgm:pt>
    <dgm:pt modelId="{45FC05CF-7602-4648-AD14-07DCB6C506ED}" type="parTrans" cxnId="{EFD8B48F-462B-473F-A8B8-892CC4EAF1BB}">
      <dgm:prSet/>
      <dgm:spPr/>
      <dgm:t>
        <a:bodyPr/>
        <a:lstStyle/>
        <a:p>
          <a:endParaRPr lang="en-US" b="1"/>
        </a:p>
      </dgm:t>
    </dgm:pt>
    <dgm:pt modelId="{8438E357-36A6-4BA3-95A0-C104D426E838}" type="sibTrans" cxnId="{EFD8B48F-462B-473F-A8B8-892CC4EAF1BB}">
      <dgm:prSet/>
      <dgm:spPr/>
      <dgm:t>
        <a:bodyPr/>
        <a:lstStyle/>
        <a:p>
          <a:endParaRPr lang="en-US" b="1"/>
        </a:p>
      </dgm:t>
    </dgm:pt>
    <dgm:pt modelId="{7FE38ECC-7012-4974-A8B2-BDBCD0FE6FA2}">
      <dgm:prSet phldrT="[Text]"/>
      <dgm:spPr/>
      <dgm:t>
        <a:bodyPr/>
        <a:lstStyle/>
        <a:p>
          <a:r>
            <a:rPr lang="en-US" b="1" dirty="0">
              <a:solidFill>
                <a:srgbClr val="F19C31"/>
              </a:solidFill>
            </a:rPr>
            <a:t>Subgroup Consistency of YCDC</a:t>
          </a:r>
        </a:p>
      </dgm:t>
    </dgm:pt>
    <dgm:pt modelId="{9D0820B5-84F5-4E4A-A427-BA76E1966B87}" type="parTrans" cxnId="{CA77DA9C-D121-4942-B66D-3D8F71A55C84}">
      <dgm:prSet/>
      <dgm:spPr/>
      <dgm:t>
        <a:bodyPr/>
        <a:lstStyle/>
        <a:p>
          <a:endParaRPr lang="en-US" b="1"/>
        </a:p>
      </dgm:t>
    </dgm:pt>
    <dgm:pt modelId="{C890195E-B0B3-4953-8F40-E2B5A368DD2E}" type="sibTrans" cxnId="{CA77DA9C-D121-4942-B66D-3D8F71A55C84}">
      <dgm:prSet/>
      <dgm:spPr/>
      <dgm:t>
        <a:bodyPr/>
        <a:lstStyle/>
        <a:p>
          <a:endParaRPr lang="en-US" b="1"/>
        </a:p>
      </dgm:t>
    </dgm:pt>
    <dgm:pt modelId="{18FAC482-93DA-40C9-83C8-1869C91B411A}">
      <dgm:prSet custT="1"/>
      <dgm:spPr/>
      <dgm:t>
        <a:bodyPr/>
        <a:lstStyle/>
        <a:p>
          <a:r>
            <a:rPr lang="en-US" sz="1400" b="1" dirty="0"/>
            <a:t>Correlations between YCDC and career-related as well as psychosocial outcomes</a:t>
          </a:r>
        </a:p>
      </dgm:t>
    </dgm:pt>
    <dgm:pt modelId="{D340400C-21A5-4CE1-8119-414D23F61F71}" type="parTrans" cxnId="{12B6C5BE-F98C-4715-BE89-2216CD7106C9}">
      <dgm:prSet/>
      <dgm:spPr/>
      <dgm:t>
        <a:bodyPr/>
        <a:lstStyle/>
        <a:p>
          <a:endParaRPr lang="en-US" b="1"/>
        </a:p>
      </dgm:t>
    </dgm:pt>
    <dgm:pt modelId="{7C53D41F-030B-4A97-A283-9A3ED198F1EE}" type="sibTrans" cxnId="{12B6C5BE-F98C-4715-BE89-2216CD7106C9}">
      <dgm:prSet/>
      <dgm:spPr/>
      <dgm:t>
        <a:bodyPr/>
        <a:lstStyle/>
        <a:p>
          <a:endParaRPr lang="en-US" b="1"/>
        </a:p>
      </dgm:t>
    </dgm:pt>
    <dgm:pt modelId="{8FDA6677-6782-4A4E-B8BB-3E138A17C13E}">
      <dgm:prSet custT="1"/>
      <dgm:spPr/>
      <dgm:t>
        <a:bodyPr/>
        <a:lstStyle/>
        <a:p>
          <a:pPr algn="l"/>
          <a:r>
            <a:rPr lang="en-US" sz="1400" b="1" dirty="0"/>
            <a:t>Gender: Male vs. Female</a:t>
          </a:r>
        </a:p>
      </dgm:t>
    </dgm:pt>
    <dgm:pt modelId="{BF556DCE-C176-4E89-A2C4-0BFD4A5D7016}" type="parTrans" cxnId="{45F20B79-D3EC-43FF-8252-85B7B7A7B11E}">
      <dgm:prSet/>
      <dgm:spPr/>
      <dgm:t>
        <a:bodyPr/>
        <a:lstStyle/>
        <a:p>
          <a:endParaRPr lang="en-US" b="1"/>
        </a:p>
      </dgm:t>
    </dgm:pt>
    <dgm:pt modelId="{D42BE86A-2ECB-46FC-9B80-CE47F2E3DE09}" type="sibTrans" cxnId="{45F20B79-D3EC-43FF-8252-85B7B7A7B11E}">
      <dgm:prSet/>
      <dgm:spPr/>
      <dgm:t>
        <a:bodyPr/>
        <a:lstStyle/>
        <a:p>
          <a:endParaRPr lang="en-US" b="1"/>
        </a:p>
      </dgm:t>
    </dgm:pt>
    <dgm:pt modelId="{0A55BBDC-E371-453F-871B-4D2585AFD8E6}">
      <dgm:prSet custT="1"/>
      <dgm:spPr/>
      <dgm:t>
        <a:bodyPr/>
        <a:lstStyle/>
        <a:p>
          <a:r>
            <a:rPr lang="en-US" sz="1400" b="1" dirty="0"/>
            <a:t>Self-understanding </a:t>
          </a:r>
        </a:p>
      </dgm:t>
    </dgm:pt>
    <dgm:pt modelId="{F0CFDD81-BF7C-4755-B5AB-62B78B6E9811}" type="parTrans" cxnId="{A8F525F3-0F2D-4089-AE24-815BB0FC7263}">
      <dgm:prSet/>
      <dgm:spPr/>
      <dgm:t>
        <a:bodyPr/>
        <a:lstStyle/>
        <a:p>
          <a:endParaRPr lang="en-US" b="1"/>
        </a:p>
      </dgm:t>
    </dgm:pt>
    <dgm:pt modelId="{0E83530F-CDAE-433A-8BD8-60A755065FE9}" type="sibTrans" cxnId="{A8F525F3-0F2D-4089-AE24-815BB0FC7263}">
      <dgm:prSet/>
      <dgm:spPr/>
      <dgm:t>
        <a:bodyPr/>
        <a:lstStyle/>
        <a:p>
          <a:endParaRPr lang="en-US" b="1"/>
        </a:p>
      </dgm:t>
    </dgm:pt>
    <dgm:pt modelId="{B5BB4B6A-4A63-4EF8-B980-0B76AE506C3B}">
      <dgm:prSet custT="1"/>
      <dgm:spPr/>
      <dgm:t>
        <a:bodyPr/>
        <a:lstStyle/>
        <a:p>
          <a:r>
            <a:rPr lang="en-US" sz="1400" b="1" dirty="0"/>
            <a:t>Career and pathway exploration</a:t>
          </a:r>
        </a:p>
      </dgm:t>
    </dgm:pt>
    <dgm:pt modelId="{3BC4395B-D2CD-45A4-A0A7-09AC89D06A3C}" type="parTrans" cxnId="{2FFCC494-5CFE-4A12-BB9D-1DD69F255B25}">
      <dgm:prSet/>
      <dgm:spPr/>
      <dgm:t>
        <a:bodyPr/>
        <a:lstStyle/>
        <a:p>
          <a:endParaRPr lang="en-US" b="1"/>
        </a:p>
      </dgm:t>
    </dgm:pt>
    <dgm:pt modelId="{B5532593-8543-46B1-AF2B-84D6015BA16F}" type="sibTrans" cxnId="{2FFCC494-5CFE-4A12-BB9D-1DD69F255B25}">
      <dgm:prSet/>
      <dgm:spPr/>
      <dgm:t>
        <a:bodyPr/>
        <a:lstStyle/>
        <a:p>
          <a:endParaRPr lang="en-US" b="1"/>
        </a:p>
      </dgm:t>
    </dgm:pt>
    <dgm:pt modelId="{51CF5F55-F7C4-4890-8737-7297A6C84777}">
      <dgm:prSet custT="1"/>
      <dgm:spPr/>
      <dgm:t>
        <a:bodyPr/>
        <a:lstStyle/>
        <a:p>
          <a:r>
            <a:rPr lang="en-US" sz="1400" b="1" dirty="0"/>
            <a:t>Career planning and management </a:t>
          </a:r>
        </a:p>
      </dgm:t>
    </dgm:pt>
    <dgm:pt modelId="{526623EF-3ED9-445B-8160-1C580245CFDB}" type="parTrans" cxnId="{B8C5AC65-8394-4774-B158-E72FB7A8D459}">
      <dgm:prSet/>
      <dgm:spPr/>
      <dgm:t>
        <a:bodyPr/>
        <a:lstStyle/>
        <a:p>
          <a:endParaRPr lang="en-US" b="1"/>
        </a:p>
      </dgm:t>
    </dgm:pt>
    <dgm:pt modelId="{109EB39A-268A-4AD1-81A8-3684F22813F3}" type="sibTrans" cxnId="{B8C5AC65-8394-4774-B158-E72FB7A8D459}">
      <dgm:prSet/>
      <dgm:spPr/>
      <dgm:t>
        <a:bodyPr/>
        <a:lstStyle/>
        <a:p>
          <a:endParaRPr lang="en-US" b="1"/>
        </a:p>
      </dgm:t>
    </dgm:pt>
    <dgm:pt modelId="{5FD4702A-642D-408A-A5E6-E72991E1D85C}">
      <dgm:prSet custT="1"/>
      <dgm:spPr/>
      <dgm:t>
        <a:bodyPr/>
        <a:lstStyle/>
        <a:p>
          <a:pPr algn="l"/>
          <a:r>
            <a:rPr lang="en-US" sz="1400" b="1" dirty="0"/>
            <a:t>Years of residence in Hong Kong: ≤ 17 years (shorter) vs. &gt; 17 years (longer)</a:t>
          </a:r>
        </a:p>
      </dgm:t>
    </dgm:pt>
    <dgm:pt modelId="{9D165C66-FD6A-4DA2-B877-E3381584831F}" type="parTrans" cxnId="{F6C2AB26-2959-4FF9-B999-C23C9745209A}">
      <dgm:prSet/>
      <dgm:spPr/>
      <dgm:t>
        <a:bodyPr/>
        <a:lstStyle/>
        <a:p>
          <a:endParaRPr lang="en-US" b="1"/>
        </a:p>
      </dgm:t>
    </dgm:pt>
    <dgm:pt modelId="{AC866913-02AD-4158-8B4A-81662A830D17}" type="sibTrans" cxnId="{F6C2AB26-2959-4FF9-B999-C23C9745209A}">
      <dgm:prSet/>
      <dgm:spPr/>
      <dgm:t>
        <a:bodyPr/>
        <a:lstStyle/>
        <a:p>
          <a:endParaRPr lang="en-US" b="1"/>
        </a:p>
      </dgm:t>
    </dgm:pt>
    <dgm:pt modelId="{346BACD8-FD42-4D2D-8D17-0D62B15A7A23}">
      <dgm:prSet/>
      <dgm:spPr/>
      <dgm:t>
        <a:bodyPr/>
        <a:lstStyle/>
        <a:p>
          <a:endParaRPr lang="en-US" sz="1200" b="1" dirty="0"/>
        </a:p>
      </dgm:t>
    </dgm:pt>
    <dgm:pt modelId="{7BE7383E-9F91-4AC2-9305-341D7F7186D5}" type="parTrans" cxnId="{9EBC5CC0-7672-4A0B-88DA-E640F6B27A61}">
      <dgm:prSet/>
      <dgm:spPr/>
      <dgm:t>
        <a:bodyPr/>
        <a:lstStyle/>
        <a:p>
          <a:endParaRPr lang="en-US"/>
        </a:p>
      </dgm:t>
    </dgm:pt>
    <dgm:pt modelId="{FE90A167-A8CC-4521-A118-3DBE983A6BF9}" type="sibTrans" cxnId="{9EBC5CC0-7672-4A0B-88DA-E640F6B27A61}">
      <dgm:prSet/>
      <dgm:spPr/>
      <dgm:t>
        <a:bodyPr/>
        <a:lstStyle/>
        <a:p>
          <a:endParaRPr lang="en-US"/>
        </a:p>
      </dgm:t>
    </dgm:pt>
    <dgm:pt modelId="{7D00AAF6-FBD9-4F4B-B8EA-D16EAF8C1A4E}">
      <dgm:prSet custT="1"/>
      <dgm:spPr/>
      <dgm:t>
        <a:bodyPr/>
        <a:lstStyle/>
        <a:p>
          <a:r>
            <a:rPr lang="en-US" sz="1400" b="1" dirty="0"/>
            <a:t>Engagement</a:t>
          </a:r>
        </a:p>
      </dgm:t>
    </dgm:pt>
    <dgm:pt modelId="{5DA8A929-BD9B-4CDF-8A08-E1F72A85091F}" type="parTrans" cxnId="{8F5CC9A3-FD40-4264-BB6B-048AC7C7F68B}">
      <dgm:prSet/>
      <dgm:spPr/>
      <dgm:t>
        <a:bodyPr/>
        <a:lstStyle/>
        <a:p>
          <a:endParaRPr lang="en-US"/>
        </a:p>
      </dgm:t>
    </dgm:pt>
    <dgm:pt modelId="{06ECCF00-1C90-4CCE-858A-C4636C57CAFB}" type="sibTrans" cxnId="{8F5CC9A3-FD40-4264-BB6B-048AC7C7F68B}">
      <dgm:prSet/>
      <dgm:spPr/>
      <dgm:t>
        <a:bodyPr/>
        <a:lstStyle/>
        <a:p>
          <a:endParaRPr lang="en-US"/>
        </a:p>
      </dgm:t>
    </dgm:pt>
    <dgm:pt modelId="{28E375AD-7258-4EE5-AC04-454602309B54}">
      <dgm:prSet custT="1"/>
      <dgm:spPr/>
      <dgm:t>
        <a:bodyPr/>
        <a:lstStyle/>
        <a:p>
          <a:pPr algn="l"/>
          <a:endParaRPr lang="en-US" sz="800" b="1" dirty="0"/>
        </a:p>
      </dgm:t>
    </dgm:pt>
    <dgm:pt modelId="{743B5DEC-9898-46AA-BC39-3DF2535CF48B}" type="parTrans" cxnId="{C0E674C3-35E5-440F-A89D-AA62DAD619B9}">
      <dgm:prSet/>
      <dgm:spPr/>
      <dgm:t>
        <a:bodyPr/>
        <a:lstStyle/>
        <a:p>
          <a:endParaRPr lang="en-US"/>
        </a:p>
      </dgm:t>
    </dgm:pt>
    <dgm:pt modelId="{F163DA4F-8747-44CF-AC0B-BBEC1F6BFA5A}" type="sibTrans" cxnId="{C0E674C3-35E5-440F-A89D-AA62DAD619B9}">
      <dgm:prSet/>
      <dgm:spPr/>
      <dgm:t>
        <a:bodyPr/>
        <a:lstStyle/>
        <a:p>
          <a:endParaRPr lang="en-US"/>
        </a:p>
      </dgm:t>
    </dgm:pt>
    <dgm:pt modelId="{9084BF67-0CF4-41D6-9177-8C699AC1E76D}">
      <dgm:prSet custT="1"/>
      <dgm:spPr/>
      <dgm:t>
        <a:bodyPr/>
        <a:lstStyle/>
        <a:p>
          <a:endParaRPr lang="en-US" sz="1400" b="1" dirty="0"/>
        </a:p>
      </dgm:t>
    </dgm:pt>
    <dgm:pt modelId="{044919AF-3A93-4216-8EF4-51BECECC2FD6}" type="parTrans" cxnId="{1FA018B9-4792-4CFB-BE86-5FF715B9E93A}">
      <dgm:prSet/>
      <dgm:spPr/>
      <dgm:t>
        <a:bodyPr/>
        <a:lstStyle/>
        <a:p>
          <a:endParaRPr lang="en-US"/>
        </a:p>
      </dgm:t>
    </dgm:pt>
    <dgm:pt modelId="{23D0B4E4-03C4-4157-BD44-826F5C51DFE7}" type="sibTrans" cxnId="{1FA018B9-4792-4CFB-BE86-5FF715B9E93A}">
      <dgm:prSet/>
      <dgm:spPr/>
      <dgm:t>
        <a:bodyPr/>
        <a:lstStyle/>
        <a:p>
          <a:endParaRPr lang="en-US"/>
        </a:p>
      </dgm:t>
    </dgm:pt>
    <dgm:pt modelId="{6FAB7448-B297-459B-B163-A57B6AC1641E}">
      <dgm:prSet custT="1"/>
      <dgm:spPr/>
      <dgm:t>
        <a:bodyPr/>
        <a:lstStyle/>
        <a:p>
          <a:endParaRPr lang="en-US" sz="1400" b="1" dirty="0"/>
        </a:p>
      </dgm:t>
    </dgm:pt>
    <dgm:pt modelId="{93ED2CCB-E9CC-4BA9-9267-7F628E62A174}" type="parTrans" cxnId="{6098226A-5E36-483E-81C1-7872FBA53F28}">
      <dgm:prSet/>
      <dgm:spPr/>
      <dgm:t>
        <a:bodyPr/>
        <a:lstStyle/>
        <a:p>
          <a:endParaRPr lang="en-US"/>
        </a:p>
      </dgm:t>
    </dgm:pt>
    <dgm:pt modelId="{9E4F502B-9D7D-4C2B-A1EC-77307E0CE9C9}" type="sibTrans" cxnId="{6098226A-5E36-483E-81C1-7872FBA53F28}">
      <dgm:prSet/>
      <dgm:spPr/>
      <dgm:t>
        <a:bodyPr/>
        <a:lstStyle/>
        <a:p>
          <a:endParaRPr lang="en-US"/>
        </a:p>
      </dgm:t>
    </dgm:pt>
    <dgm:pt modelId="{6033F7AC-B910-4C1E-B18E-D46027B39048}">
      <dgm:prSet custT="1"/>
      <dgm:spPr/>
      <dgm:t>
        <a:bodyPr/>
        <a:lstStyle/>
        <a:p>
          <a:endParaRPr lang="en-US" sz="1400" b="1" dirty="0"/>
        </a:p>
      </dgm:t>
    </dgm:pt>
    <dgm:pt modelId="{0EA2C52A-C784-47AE-8496-50F4DBC071A3}" type="parTrans" cxnId="{8FC70B3B-94C0-426B-8907-70D48812C529}">
      <dgm:prSet/>
      <dgm:spPr/>
      <dgm:t>
        <a:bodyPr/>
        <a:lstStyle/>
        <a:p>
          <a:endParaRPr lang="en-US"/>
        </a:p>
      </dgm:t>
    </dgm:pt>
    <dgm:pt modelId="{2C9EF84D-F56D-46E7-9C86-41BFB084C673}" type="sibTrans" cxnId="{8FC70B3B-94C0-426B-8907-70D48812C529}">
      <dgm:prSet/>
      <dgm:spPr/>
      <dgm:t>
        <a:bodyPr/>
        <a:lstStyle/>
        <a:p>
          <a:endParaRPr lang="en-US"/>
        </a:p>
      </dgm:t>
    </dgm:pt>
    <dgm:pt modelId="{A4F71E4A-3BDF-43C7-80C0-D86AF5CBC191}">
      <dgm:prSet custT="1"/>
      <dgm:spPr/>
      <dgm:t>
        <a:bodyPr/>
        <a:lstStyle/>
        <a:p>
          <a:endParaRPr lang="en-US" sz="1400" b="1" dirty="0"/>
        </a:p>
      </dgm:t>
    </dgm:pt>
    <dgm:pt modelId="{070D344F-528B-4125-8F13-DE7A57D75BF6}" type="parTrans" cxnId="{2C451F31-0F47-4CF6-9D3F-75C99686C24D}">
      <dgm:prSet/>
      <dgm:spPr/>
      <dgm:t>
        <a:bodyPr/>
        <a:lstStyle/>
        <a:p>
          <a:endParaRPr lang="en-US"/>
        </a:p>
      </dgm:t>
    </dgm:pt>
    <dgm:pt modelId="{C1EBBDFB-A483-49D0-BB66-0C7B3C7F2AC7}" type="sibTrans" cxnId="{2C451F31-0F47-4CF6-9D3F-75C99686C24D}">
      <dgm:prSet/>
      <dgm:spPr/>
      <dgm:t>
        <a:bodyPr/>
        <a:lstStyle/>
        <a:p>
          <a:endParaRPr lang="en-US"/>
        </a:p>
      </dgm:t>
    </dgm:pt>
    <dgm:pt modelId="{90133463-2D60-4FC9-8049-718A1EB69ECD}">
      <dgm:prSet custT="1"/>
      <dgm:spPr/>
      <dgm:t>
        <a:bodyPr/>
        <a:lstStyle/>
        <a:p>
          <a:endParaRPr lang="en-US" sz="1400" b="1" dirty="0"/>
        </a:p>
      </dgm:t>
    </dgm:pt>
    <dgm:pt modelId="{3319B94D-882F-46D1-A03C-218D8297CA23}" type="parTrans" cxnId="{25E8CD2E-0BF5-45D7-9E6B-1D3E988ECDEE}">
      <dgm:prSet/>
      <dgm:spPr/>
      <dgm:t>
        <a:bodyPr/>
        <a:lstStyle/>
        <a:p>
          <a:endParaRPr lang="en-US"/>
        </a:p>
      </dgm:t>
    </dgm:pt>
    <dgm:pt modelId="{DB6CFB34-95F5-41DC-BB34-553262FD4118}" type="sibTrans" cxnId="{25E8CD2E-0BF5-45D7-9E6B-1D3E988ECDEE}">
      <dgm:prSet/>
      <dgm:spPr/>
      <dgm:t>
        <a:bodyPr/>
        <a:lstStyle/>
        <a:p>
          <a:endParaRPr lang="en-US"/>
        </a:p>
      </dgm:t>
    </dgm:pt>
    <dgm:pt modelId="{C0894DAF-760F-4CAC-BD36-6BA5CD075A62}">
      <dgm:prSet custT="1"/>
      <dgm:spPr/>
      <dgm:t>
        <a:bodyPr/>
        <a:lstStyle/>
        <a:p>
          <a:endParaRPr lang="en-US" sz="1400" b="1" dirty="0"/>
        </a:p>
      </dgm:t>
    </dgm:pt>
    <dgm:pt modelId="{69AE139E-3F2E-45F4-8DB2-6FC0191D7A31}" type="parTrans" cxnId="{CD54EC8C-7D7E-460F-9E10-2D79EE6B7649}">
      <dgm:prSet/>
      <dgm:spPr/>
      <dgm:t>
        <a:bodyPr/>
        <a:lstStyle/>
        <a:p>
          <a:endParaRPr lang="en-US"/>
        </a:p>
      </dgm:t>
    </dgm:pt>
    <dgm:pt modelId="{16249EA1-55C1-43AB-8DF4-D15F874BB1AA}" type="sibTrans" cxnId="{CD54EC8C-7D7E-460F-9E10-2D79EE6B7649}">
      <dgm:prSet/>
      <dgm:spPr/>
      <dgm:t>
        <a:bodyPr/>
        <a:lstStyle/>
        <a:p>
          <a:endParaRPr lang="en-US"/>
        </a:p>
      </dgm:t>
    </dgm:pt>
    <dgm:pt modelId="{742BA74F-BCE5-4A7D-95BA-3AAFE6B3E84C}">
      <dgm:prSet custT="1"/>
      <dgm:spPr/>
      <dgm:t>
        <a:bodyPr/>
        <a:lstStyle/>
        <a:p>
          <a:endParaRPr lang="en-US" sz="1400" b="1" dirty="0"/>
        </a:p>
      </dgm:t>
    </dgm:pt>
    <dgm:pt modelId="{EB17DC38-C921-4B8A-B323-B7E0662BEB40}" type="parTrans" cxnId="{95ED8D43-FE1B-4000-A76D-634CEF1BEABF}">
      <dgm:prSet/>
      <dgm:spPr/>
      <dgm:t>
        <a:bodyPr/>
        <a:lstStyle/>
        <a:p>
          <a:endParaRPr lang="en-US"/>
        </a:p>
      </dgm:t>
    </dgm:pt>
    <dgm:pt modelId="{D65B15A8-851E-487B-9317-E717E42DF5DE}" type="sibTrans" cxnId="{95ED8D43-FE1B-4000-A76D-634CEF1BEABF}">
      <dgm:prSet/>
      <dgm:spPr/>
      <dgm:t>
        <a:bodyPr/>
        <a:lstStyle/>
        <a:p>
          <a:endParaRPr lang="en-US"/>
        </a:p>
      </dgm:t>
    </dgm:pt>
    <dgm:pt modelId="{4C2EA5BB-7A58-4CAB-BAFE-0672B049A150}">
      <dgm:prSet custT="1"/>
      <dgm:spPr/>
      <dgm:t>
        <a:bodyPr/>
        <a:lstStyle/>
        <a:p>
          <a:pPr algn="l">
            <a:buNone/>
          </a:pPr>
          <a:r>
            <a:rPr lang="en-US" sz="1200" b="1" i="1" dirty="0"/>
            <a:t>median as a cut-off (</a:t>
          </a:r>
          <a:r>
            <a:rPr lang="en-US" sz="1200" b="1" i="1" dirty="0" err="1"/>
            <a:t>DeCoster</a:t>
          </a:r>
          <a:r>
            <a:rPr lang="en-US" sz="1200" b="1" i="1" dirty="0"/>
            <a:t> et al., 2011) </a:t>
          </a:r>
          <a:endParaRPr lang="en-US" sz="1400" b="1" dirty="0"/>
        </a:p>
      </dgm:t>
    </dgm:pt>
    <dgm:pt modelId="{3D354C86-E209-40D8-8B45-285A0014D0D3}" type="parTrans" cxnId="{52B2552A-0C0E-4980-82FC-9D2F5E8A883A}">
      <dgm:prSet/>
      <dgm:spPr/>
      <dgm:t>
        <a:bodyPr/>
        <a:lstStyle/>
        <a:p>
          <a:endParaRPr lang="en-US"/>
        </a:p>
      </dgm:t>
    </dgm:pt>
    <dgm:pt modelId="{FB31C7A1-B3C4-4677-A86F-A14FE9100EE2}" type="sibTrans" cxnId="{52B2552A-0C0E-4980-82FC-9D2F5E8A883A}">
      <dgm:prSet/>
      <dgm:spPr/>
      <dgm:t>
        <a:bodyPr/>
        <a:lstStyle/>
        <a:p>
          <a:endParaRPr lang="en-US"/>
        </a:p>
      </dgm:t>
    </dgm:pt>
    <dgm:pt modelId="{7F51FD2B-91BC-4DF3-86BA-395CFDD0EC57}" type="pres">
      <dgm:prSet presAssocID="{38DE8519-F309-4D37-BA38-145DDDF341D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F2C5D4-CBC9-40FF-9FC0-49EAB9A94A8C}" type="pres">
      <dgm:prSet presAssocID="{820F43AA-4A54-4BBC-B0DE-FC27E64A9F23}" presName="composite" presStyleCnt="0"/>
      <dgm:spPr/>
    </dgm:pt>
    <dgm:pt modelId="{12166008-7020-4AC3-90E8-32635BA59171}" type="pres">
      <dgm:prSet presAssocID="{820F43AA-4A54-4BBC-B0DE-FC27E64A9F2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CDD48-6641-4CFC-80C2-04565E1620A8}" type="pres">
      <dgm:prSet presAssocID="{820F43AA-4A54-4BBC-B0DE-FC27E64A9F2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44581-EA34-4CE5-86C6-396572BB37ED}" type="pres">
      <dgm:prSet presAssocID="{820F43AA-4A54-4BBC-B0DE-FC27E64A9F23}" presName="Accent" presStyleLbl="parChTrans1D1" presStyleIdx="0" presStyleCnt="3"/>
      <dgm:spPr/>
    </dgm:pt>
    <dgm:pt modelId="{9279D387-DE51-487F-AE82-CAC790C4EB13}" type="pres">
      <dgm:prSet presAssocID="{820F43AA-4A54-4BBC-B0DE-FC27E64A9F23}" presName="Child" presStyleLbl="revTx" presStyleIdx="1" presStyleCnt="6" custLinFactY="614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79A40-81CD-45A9-AB4B-F0A9819F9C7A}" type="pres">
      <dgm:prSet presAssocID="{AFAA33F8-C162-48DD-B318-1B621FE080D0}" presName="sibTrans" presStyleCnt="0"/>
      <dgm:spPr/>
    </dgm:pt>
    <dgm:pt modelId="{2D721657-E2CF-434A-ADA0-D710335C5957}" type="pres">
      <dgm:prSet presAssocID="{82FC1ED5-4258-4803-9B63-5982293F4B4C}" presName="composite" presStyleCnt="0"/>
      <dgm:spPr/>
    </dgm:pt>
    <dgm:pt modelId="{834BE417-C6E4-4FD5-B562-A026F187482B}" type="pres">
      <dgm:prSet presAssocID="{82FC1ED5-4258-4803-9B63-5982293F4B4C}" presName="FirstChild" presStyleLbl="revTx" presStyleIdx="2" presStyleCnt="6" custLinFactNeighborY="43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56F5-CB90-47F8-B155-B78E57B8D790}" type="pres">
      <dgm:prSet presAssocID="{82FC1ED5-4258-4803-9B63-5982293F4B4C}" presName="Parent" presStyleLbl="alignNode1" presStyleIdx="1" presStyleCnt="3" custLinFactNeighborY="4318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72C6-91DF-44A7-AB97-F917CE7DA929}" type="pres">
      <dgm:prSet presAssocID="{82FC1ED5-4258-4803-9B63-5982293F4B4C}" presName="Accent" presStyleLbl="parChTrans1D1" presStyleIdx="1" presStyleCnt="3" custLinFactY="300000" custLinFactNeighborY="316501"/>
      <dgm:spPr/>
    </dgm:pt>
    <dgm:pt modelId="{3459B278-CE3D-41A6-916D-A5DF161D88EA}" type="pres">
      <dgm:prSet presAssocID="{82FC1ED5-4258-4803-9B63-5982293F4B4C}" presName="Child" presStyleLbl="revTx" presStyleIdx="3" presStyleCnt="6" custLinFactY="2772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230F6-90E6-4345-9EE3-7066821F4899}" type="pres">
      <dgm:prSet presAssocID="{0ADC11F4-4287-4218-8964-3DDA742AD882}" presName="sibTrans" presStyleCnt="0"/>
      <dgm:spPr/>
    </dgm:pt>
    <dgm:pt modelId="{A3290401-9CE6-470F-9E0C-B21A71FC8B97}" type="pres">
      <dgm:prSet presAssocID="{5FDA821A-FA77-475D-8A33-9CA4886F56D0}" presName="composite" presStyleCnt="0"/>
      <dgm:spPr/>
    </dgm:pt>
    <dgm:pt modelId="{5C7FA75E-73CE-42D7-A381-EF40030F391C}" type="pres">
      <dgm:prSet presAssocID="{5FDA821A-FA77-475D-8A33-9CA4886F56D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D7BE6-23B6-4248-B8CB-1B1180A3DFBA}" type="pres">
      <dgm:prSet presAssocID="{5FDA821A-FA77-475D-8A33-9CA4886F56D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73499-4162-4CB0-B39E-F82525DE834A}" type="pres">
      <dgm:prSet presAssocID="{5FDA821A-FA77-475D-8A33-9CA4886F56D0}" presName="Accent" presStyleLbl="parChTrans1D1" presStyleIdx="2" presStyleCnt="3"/>
      <dgm:spPr/>
    </dgm:pt>
    <dgm:pt modelId="{20B8DFA8-79C3-4828-B275-45810B08FA71}" type="pres">
      <dgm:prSet presAssocID="{5FDA821A-FA77-475D-8A33-9CA4886F56D0}" presName="Child" presStyleLbl="revTx" presStyleIdx="5" presStyleCnt="6" custLinFactNeighborX="-2551" custLinFactNeighborY="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8549B-5CAD-4922-9E55-4AC952063209}" type="presOf" srcId="{6FAB7448-B297-459B-B163-A57B6AC1641E}" destId="{3459B278-CE3D-41A6-916D-A5DF161D88EA}" srcOrd="0" destOrd="1" presId="urn:microsoft.com/office/officeart/2011/layout/TabList"/>
    <dgm:cxn modelId="{F98266A7-01E0-4574-AA4E-992ABD8293CF}" type="presOf" srcId="{18FAC482-93DA-40C9-83C8-1869C91B411A}" destId="{3459B278-CE3D-41A6-916D-A5DF161D88EA}" srcOrd="0" destOrd="0" presId="urn:microsoft.com/office/officeart/2011/layout/TabList"/>
    <dgm:cxn modelId="{95ED8D43-FE1B-4000-A76D-634CEF1BEABF}" srcId="{82FC1ED5-4258-4803-9B63-5982293F4B4C}" destId="{742BA74F-BCE5-4A7D-95BA-3AAFE6B3E84C}" srcOrd="7" destOrd="0" parTransId="{EB17DC38-C921-4B8A-B323-B7E0662BEB40}" sibTransId="{D65B15A8-851E-487B-9317-E717E42DF5DE}"/>
    <dgm:cxn modelId="{76595E00-F524-46CC-8661-57511C188A4C}" srcId="{820F43AA-4A54-4BBC-B0DE-FC27E64A9F23}" destId="{6F978A16-BF81-4E35-AB67-F3A16916741A}" srcOrd="0" destOrd="0" parTransId="{B44BC402-D4D6-48F1-8FBF-CF5105B1F88C}" sibTransId="{B00D8DE2-35CE-4FB7-8FF6-3EA35333E7A3}"/>
    <dgm:cxn modelId="{9D6F28D1-E0BA-4392-95A1-D6390B6354A0}" type="presOf" srcId="{4C2EA5BB-7A58-4CAB-BAFE-0672B049A150}" destId="{20B8DFA8-79C3-4828-B275-45810B08FA71}" srcOrd="0" destOrd="3" presId="urn:microsoft.com/office/officeart/2011/layout/TabList"/>
    <dgm:cxn modelId="{76D71ACE-8A01-44D5-BF50-8F1EC87F00F7}" type="presOf" srcId="{A4F71E4A-3BDF-43C7-80C0-D86AF5CBC191}" destId="{3459B278-CE3D-41A6-916D-A5DF161D88EA}" srcOrd="0" destOrd="3" presId="urn:microsoft.com/office/officeart/2011/layout/TabList"/>
    <dgm:cxn modelId="{1D07DB28-5471-41D2-81C2-F70C0F0B9175}" type="presOf" srcId="{5FDA821A-FA77-475D-8A33-9CA4886F56D0}" destId="{363D7BE6-23B6-4248-B8CB-1B1180A3DFBA}" srcOrd="0" destOrd="0" presId="urn:microsoft.com/office/officeart/2011/layout/TabList"/>
    <dgm:cxn modelId="{193638B6-9D7A-4B2B-B4B6-357FED705D23}" type="presOf" srcId="{B5BB4B6A-4A63-4EF8-B980-0B76AE506C3B}" destId="{9279D387-DE51-487F-AE82-CAC790C4EB13}" srcOrd="0" destOrd="2" presId="urn:microsoft.com/office/officeart/2011/layout/TabList"/>
    <dgm:cxn modelId="{02F5F610-9005-47B3-8C91-9F038132E5BF}" type="presOf" srcId="{0959A388-FE01-4FBC-B78B-5E634371CF87}" destId="{834BE417-C6E4-4FD5-B562-A026F187482B}" srcOrd="0" destOrd="0" presId="urn:microsoft.com/office/officeart/2011/layout/TabList"/>
    <dgm:cxn modelId="{1FA018B9-4792-4CFB-BE86-5FF715B9E93A}" srcId="{82FC1ED5-4258-4803-9B63-5982293F4B4C}" destId="{9084BF67-0CF4-41D6-9177-8C699AC1E76D}" srcOrd="8" destOrd="0" parTransId="{044919AF-3A93-4216-8EF4-51BECECC2FD6}" sibTransId="{23D0B4E4-03C4-4157-BD44-826F5C51DFE7}"/>
    <dgm:cxn modelId="{78CA05BB-5CAD-4DB7-98DF-76FEE4CB956A}" type="presOf" srcId="{7D00AAF6-FBD9-4F4B-B8EA-D16EAF8C1A4E}" destId="{9279D387-DE51-487F-AE82-CAC790C4EB13}" srcOrd="0" destOrd="0" presId="urn:microsoft.com/office/officeart/2011/layout/TabList"/>
    <dgm:cxn modelId="{B8C5AC65-8394-4774-B158-E72FB7A8D459}" srcId="{820F43AA-4A54-4BBC-B0DE-FC27E64A9F23}" destId="{51CF5F55-F7C4-4890-8737-7297A6C84777}" srcOrd="4" destOrd="0" parTransId="{526623EF-3ED9-445B-8160-1C580245CFDB}" sibTransId="{109EB39A-268A-4AD1-81A8-3684F22813F3}"/>
    <dgm:cxn modelId="{F6C2AB26-2959-4FF9-B999-C23C9745209A}" srcId="{5FDA821A-FA77-475D-8A33-9CA4886F56D0}" destId="{5FD4702A-642D-408A-A5E6-E72991E1D85C}" srcOrd="3" destOrd="0" parTransId="{9D165C66-FD6A-4DA2-B877-E3381584831F}" sibTransId="{AC866913-02AD-4158-8B4A-81662A830D17}"/>
    <dgm:cxn modelId="{CA77DA9C-D121-4942-B66D-3D8F71A55C84}" srcId="{5FDA821A-FA77-475D-8A33-9CA4886F56D0}" destId="{7FE38ECC-7012-4974-A8B2-BDBCD0FE6FA2}" srcOrd="0" destOrd="0" parTransId="{9D0820B5-84F5-4E4A-A427-BA76E1966B87}" sibTransId="{C890195E-B0B3-4953-8F40-E2B5A368DD2E}"/>
    <dgm:cxn modelId="{2C451F31-0F47-4CF6-9D3F-75C99686C24D}" srcId="{82FC1ED5-4258-4803-9B63-5982293F4B4C}" destId="{A4F71E4A-3BDF-43C7-80C0-D86AF5CBC191}" srcOrd="4" destOrd="0" parTransId="{070D344F-528B-4125-8F13-DE7A57D75BF6}" sibTransId="{C1EBBDFB-A483-49D0-BB66-0C7B3C7F2AC7}"/>
    <dgm:cxn modelId="{5D26C25A-2C29-43F9-984D-4CFEDD1844EE}" type="presOf" srcId="{6F978A16-BF81-4E35-AB67-F3A16916741A}" destId="{12166008-7020-4AC3-90E8-32635BA59171}" srcOrd="0" destOrd="0" presId="urn:microsoft.com/office/officeart/2011/layout/TabList"/>
    <dgm:cxn modelId="{105D9A06-0193-4DFA-B9F0-CC204A6F69D9}" type="presOf" srcId="{6033F7AC-B910-4C1E-B18E-D46027B39048}" destId="{3459B278-CE3D-41A6-916D-A5DF161D88EA}" srcOrd="0" destOrd="2" presId="urn:microsoft.com/office/officeart/2011/layout/TabList"/>
    <dgm:cxn modelId="{385D14B8-2A83-468C-AE6B-A36DE28A2992}" type="presOf" srcId="{38DE8519-F309-4D37-BA38-145DDDF341DB}" destId="{7F51FD2B-91BC-4DF3-86BA-395CFDD0EC57}" srcOrd="0" destOrd="0" presId="urn:microsoft.com/office/officeart/2011/layout/TabList"/>
    <dgm:cxn modelId="{12B6C5BE-F98C-4715-BE89-2216CD7106C9}" srcId="{82FC1ED5-4258-4803-9B63-5982293F4B4C}" destId="{18FAC482-93DA-40C9-83C8-1869C91B411A}" srcOrd="1" destOrd="0" parTransId="{D340400C-21A5-4CE1-8119-414D23F61F71}" sibTransId="{7C53D41F-030B-4A97-A283-9A3ED198F1EE}"/>
    <dgm:cxn modelId="{EFD8B48F-462B-473F-A8B8-892CC4EAF1BB}" srcId="{38DE8519-F309-4D37-BA38-145DDDF341DB}" destId="{5FDA821A-FA77-475D-8A33-9CA4886F56D0}" srcOrd="2" destOrd="0" parTransId="{45FC05CF-7602-4648-AD14-07DCB6C506ED}" sibTransId="{8438E357-36A6-4BA3-95A0-C104D426E838}"/>
    <dgm:cxn modelId="{95338001-648A-45B0-AD5F-7E23FBF5E645}" srcId="{38DE8519-F309-4D37-BA38-145DDDF341DB}" destId="{82FC1ED5-4258-4803-9B63-5982293F4B4C}" srcOrd="1" destOrd="0" parTransId="{6780DB85-5BE3-4D66-AB94-EF0ADF654FA7}" sibTransId="{0ADC11F4-4287-4218-8964-3DDA742AD882}"/>
    <dgm:cxn modelId="{2294DF5E-8FD0-43D2-B44F-1FE72F0E39EF}" type="presOf" srcId="{C0894DAF-760F-4CAC-BD36-6BA5CD075A62}" destId="{3459B278-CE3D-41A6-916D-A5DF161D88EA}" srcOrd="0" destOrd="5" presId="urn:microsoft.com/office/officeart/2011/layout/TabList"/>
    <dgm:cxn modelId="{E9055754-C156-4AC4-9AC3-E59C4A36755E}" type="presOf" srcId="{90133463-2D60-4FC9-8049-718A1EB69ECD}" destId="{3459B278-CE3D-41A6-916D-A5DF161D88EA}" srcOrd="0" destOrd="4" presId="urn:microsoft.com/office/officeart/2011/layout/TabList"/>
    <dgm:cxn modelId="{A8F525F3-0F2D-4089-AE24-815BB0FC7263}" srcId="{820F43AA-4A54-4BBC-B0DE-FC27E64A9F23}" destId="{0A55BBDC-E371-453F-871B-4D2585AFD8E6}" srcOrd="2" destOrd="0" parTransId="{F0CFDD81-BF7C-4755-B5AB-62B78B6E9811}" sibTransId="{0E83530F-CDAE-433A-8BD8-60A755065FE9}"/>
    <dgm:cxn modelId="{9EBC5CC0-7672-4A0B-88DA-E640F6B27A61}" srcId="{820F43AA-4A54-4BBC-B0DE-FC27E64A9F23}" destId="{346BACD8-FD42-4D2D-8D17-0D62B15A7A23}" srcOrd="5" destOrd="0" parTransId="{7BE7383E-9F91-4AC2-9305-341D7F7186D5}" sibTransId="{FE90A167-A8CC-4521-A118-3DBE983A6BF9}"/>
    <dgm:cxn modelId="{3868FF3E-5D89-43B3-8EA5-3ECEFE4784FD}" type="presOf" srcId="{9084BF67-0CF4-41D6-9177-8C699AC1E76D}" destId="{3459B278-CE3D-41A6-916D-A5DF161D88EA}" srcOrd="0" destOrd="7" presId="urn:microsoft.com/office/officeart/2011/layout/TabList"/>
    <dgm:cxn modelId="{EF88D7E9-50CB-4330-9256-50E7B4D6E0ED}" srcId="{38DE8519-F309-4D37-BA38-145DDDF341DB}" destId="{820F43AA-4A54-4BBC-B0DE-FC27E64A9F23}" srcOrd="0" destOrd="0" parTransId="{46BF6DA9-E1B1-404C-BDD0-2809982DC85E}" sibTransId="{AFAA33F8-C162-48DD-B318-1B621FE080D0}"/>
    <dgm:cxn modelId="{717FC37A-E2F2-425F-A3A4-F9DE5B2042C5}" type="presOf" srcId="{820F43AA-4A54-4BBC-B0DE-FC27E64A9F23}" destId="{3C0CDD48-6641-4CFC-80C2-04565E1620A8}" srcOrd="0" destOrd="0" presId="urn:microsoft.com/office/officeart/2011/layout/TabList"/>
    <dgm:cxn modelId="{7C9FE0CA-22D2-4D71-B504-060A996ABC60}" type="presOf" srcId="{51CF5F55-F7C4-4890-8737-7297A6C84777}" destId="{9279D387-DE51-487F-AE82-CAC790C4EB13}" srcOrd="0" destOrd="3" presId="urn:microsoft.com/office/officeart/2011/layout/TabList"/>
    <dgm:cxn modelId="{7917B35D-B85E-4C72-8A74-208983DFC83F}" type="presOf" srcId="{5FD4702A-642D-408A-A5E6-E72991E1D85C}" destId="{20B8DFA8-79C3-4828-B275-45810B08FA71}" srcOrd="0" destOrd="2" presId="urn:microsoft.com/office/officeart/2011/layout/TabList"/>
    <dgm:cxn modelId="{0E971AD4-ECBE-439D-B96E-8029458988DB}" type="presOf" srcId="{28E375AD-7258-4EE5-AC04-454602309B54}" destId="{20B8DFA8-79C3-4828-B275-45810B08FA71}" srcOrd="0" destOrd="0" presId="urn:microsoft.com/office/officeart/2011/layout/TabList"/>
    <dgm:cxn modelId="{3BF7926B-6F80-4D6E-B230-6E531673BE52}" type="presOf" srcId="{742BA74F-BCE5-4A7D-95BA-3AAFE6B3E84C}" destId="{3459B278-CE3D-41A6-916D-A5DF161D88EA}" srcOrd="0" destOrd="6" presId="urn:microsoft.com/office/officeart/2011/layout/TabList"/>
    <dgm:cxn modelId="{C0E674C3-35E5-440F-A89D-AA62DAD619B9}" srcId="{5FDA821A-FA77-475D-8A33-9CA4886F56D0}" destId="{28E375AD-7258-4EE5-AC04-454602309B54}" srcOrd="1" destOrd="0" parTransId="{743B5DEC-9898-46AA-BC39-3DF2535CF48B}" sibTransId="{F163DA4F-8747-44CF-AC0B-BBEC1F6BFA5A}"/>
    <dgm:cxn modelId="{52B2552A-0C0E-4980-82FC-9D2F5E8A883A}" srcId="{5FD4702A-642D-408A-A5E6-E72991E1D85C}" destId="{4C2EA5BB-7A58-4CAB-BAFE-0672B049A150}" srcOrd="0" destOrd="0" parTransId="{3D354C86-E209-40D8-8B45-285A0014D0D3}" sibTransId="{FB31C7A1-B3C4-4677-A86F-A14FE9100EE2}"/>
    <dgm:cxn modelId="{04823271-4A4B-4020-B52B-37A4571DC3E8}" type="presOf" srcId="{82FC1ED5-4258-4803-9B63-5982293F4B4C}" destId="{044756F5-CB90-47F8-B155-B78E57B8D790}" srcOrd="0" destOrd="0" presId="urn:microsoft.com/office/officeart/2011/layout/TabList"/>
    <dgm:cxn modelId="{E8B69481-2AF4-4790-8F70-9A918A92113A}" srcId="{82FC1ED5-4258-4803-9B63-5982293F4B4C}" destId="{0959A388-FE01-4FBC-B78B-5E634371CF87}" srcOrd="0" destOrd="0" parTransId="{D68A8594-5CA9-46E9-A3EF-EE087DE7317F}" sibTransId="{C42C670F-D51B-4AC9-BF67-6695BF8A0469}"/>
    <dgm:cxn modelId="{8FC70B3B-94C0-426B-8907-70D48812C529}" srcId="{82FC1ED5-4258-4803-9B63-5982293F4B4C}" destId="{6033F7AC-B910-4C1E-B18E-D46027B39048}" srcOrd="3" destOrd="0" parTransId="{0EA2C52A-C784-47AE-8496-50F4DBC071A3}" sibTransId="{2C9EF84D-F56D-46E7-9C86-41BFB084C673}"/>
    <dgm:cxn modelId="{8F5CC9A3-FD40-4264-BB6B-048AC7C7F68B}" srcId="{820F43AA-4A54-4BBC-B0DE-FC27E64A9F23}" destId="{7D00AAF6-FBD9-4F4B-B8EA-D16EAF8C1A4E}" srcOrd="1" destOrd="0" parTransId="{5DA8A929-BD9B-4CDF-8A08-E1F72A85091F}" sibTransId="{06ECCF00-1C90-4CCE-858A-C4636C57CAFB}"/>
    <dgm:cxn modelId="{F875CF84-686D-4112-A0DC-D05815C60B49}" type="presOf" srcId="{0A55BBDC-E371-453F-871B-4D2585AFD8E6}" destId="{9279D387-DE51-487F-AE82-CAC790C4EB13}" srcOrd="0" destOrd="1" presId="urn:microsoft.com/office/officeart/2011/layout/TabList"/>
    <dgm:cxn modelId="{8A98B359-6C07-4F5F-8699-E512B88262B1}" type="presOf" srcId="{346BACD8-FD42-4D2D-8D17-0D62B15A7A23}" destId="{9279D387-DE51-487F-AE82-CAC790C4EB13}" srcOrd="0" destOrd="4" presId="urn:microsoft.com/office/officeart/2011/layout/TabList"/>
    <dgm:cxn modelId="{2FFCC494-5CFE-4A12-BB9D-1DD69F255B25}" srcId="{820F43AA-4A54-4BBC-B0DE-FC27E64A9F23}" destId="{B5BB4B6A-4A63-4EF8-B980-0B76AE506C3B}" srcOrd="3" destOrd="0" parTransId="{3BC4395B-D2CD-45A4-A0A7-09AC89D06A3C}" sibTransId="{B5532593-8543-46B1-AF2B-84D6015BA16F}"/>
    <dgm:cxn modelId="{25E8CD2E-0BF5-45D7-9E6B-1D3E988ECDEE}" srcId="{82FC1ED5-4258-4803-9B63-5982293F4B4C}" destId="{90133463-2D60-4FC9-8049-718A1EB69ECD}" srcOrd="5" destOrd="0" parTransId="{3319B94D-882F-46D1-A03C-218D8297CA23}" sibTransId="{DB6CFB34-95F5-41DC-BB34-553262FD4118}"/>
    <dgm:cxn modelId="{CA97E699-D847-46A7-B08D-8635FA74DAC2}" type="presOf" srcId="{7FE38ECC-7012-4974-A8B2-BDBCD0FE6FA2}" destId="{5C7FA75E-73CE-42D7-A381-EF40030F391C}" srcOrd="0" destOrd="0" presId="urn:microsoft.com/office/officeart/2011/layout/TabList"/>
    <dgm:cxn modelId="{CD54EC8C-7D7E-460F-9E10-2D79EE6B7649}" srcId="{82FC1ED5-4258-4803-9B63-5982293F4B4C}" destId="{C0894DAF-760F-4CAC-BD36-6BA5CD075A62}" srcOrd="6" destOrd="0" parTransId="{69AE139E-3F2E-45F4-8DB2-6FC0191D7A31}" sibTransId="{16249EA1-55C1-43AB-8DF4-D15F874BB1AA}"/>
    <dgm:cxn modelId="{6098226A-5E36-483E-81C1-7872FBA53F28}" srcId="{82FC1ED5-4258-4803-9B63-5982293F4B4C}" destId="{6FAB7448-B297-459B-B163-A57B6AC1641E}" srcOrd="2" destOrd="0" parTransId="{93ED2CCB-E9CC-4BA9-9267-7F628E62A174}" sibTransId="{9E4F502B-9D7D-4C2B-A1EC-77307E0CE9C9}"/>
    <dgm:cxn modelId="{89379376-BAE5-495E-B23F-A87F459A2099}" type="presOf" srcId="{8FDA6677-6782-4A4E-B8BB-3E138A17C13E}" destId="{20B8DFA8-79C3-4828-B275-45810B08FA71}" srcOrd="0" destOrd="1" presId="urn:microsoft.com/office/officeart/2011/layout/TabList"/>
    <dgm:cxn modelId="{45F20B79-D3EC-43FF-8252-85B7B7A7B11E}" srcId="{5FDA821A-FA77-475D-8A33-9CA4886F56D0}" destId="{8FDA6677-6782-4A4E-B8BB-3E138A17C13E}" srcOrd="2" destOrd="0" parTransId="{BF556DCE-C176-4E89-A2C4-0BFD4A5D7016}" sibTransId="{D42BE86A-2ECB-46FC-9B80-CE47F2E3DE09}"/>
    <dgm:cxn modelId="{341B554C-4F8D-4744-B584-30283E7EC05C}" type="presParOf" srcId="{7F51FD2B-91BC-4DF3-86BA-395CFDD0EC57}" destId="{01F2C5D4-CBC9-40FF-9FC0-49EAB9A94A8C}" srcOrd="0" destOrd="0" presId="urn:microsoft.com/office/officeart/2011/layout/TabList"/>
    <dgm:cxn modelId="{487F2D1F-1017-4C3A-885A-EACFAAB22389}" type="presParOf" srcId="{01F2C5D4-CBC9-40FF-9FC0-49EAB9A94A8C}" destId="{12166008-7020-4AC3-90E8-32635BA59171}" srcOrd="0" destOrd="0" presId="urn:microsoft.com/office/officeart/2011/layout/TabList"/>
    <dgm:cxn modelId="{C058A840-3FF6-4CDF-B332-404CC37329CE}" type="presParOf" srcId="{01F2C5D4-CBC9-40FF-9FC0-49EAB9A94A8C}" destId="{3C0CDD48-6641-4CFC-80C2-04565E1620A8}" srcOrd="1" destOrd="0" presId="urn:microsoft.com/office/officeart/2011/layout/TabList"/>
    <dgm:cxn modelId="{6F19F1C5-501D-47E1-A6A1-C1CEE767F5D9}" type="presParOf" srcId="{01F2C5D4-CBC9-40FF-9FC0-49EAB9A94A8C}" destId="{BE744581-EA34-4CE5-86C6-396572BB37ED}" srcOrd="2" destOrd="0" presId="urn:microsoft.com/office/officeart/2011/layout/TabList"/>
    <dgm:cxn modelId="{7A19A7DB-FF4B-418D-9B28-057FC80877DC}" type="presParOf" srcId="{7F51FD2B-91BC-4DF3-86BA-395CFDD0EC57}" destId="{9279D387-DE51-487F-AE82-CAC790C4EB13}" srcOrd="1" destOrd="0" presId="urn:microsoft.com/office/officeart/2011/layout/TabList"/>
    <dgm:cxn modelId="{BD971D7C-5D95-4B90-A27D-437AE5E4070E}" type="presParOf" srcId="{7F51FD2B-91BC-4DF3-86BA-395CFDD0EC57}" destId="{5E379A40-81CD-45A9-AB4B-F0A9819F9C7A}" srcOrd="2" destOrd="0" presId="urn:microsoft.com/office/officeart/2011/layout/TabList"/>
    <dgm:cxn modelId="{8DC4D3B2-CAA7-4447-9246-9DD05E0D6CD8}" type="presParOf" srcId="{7F51FD2B-91BC-4DF3-86BA-395CFDD0EC57}" destId="{2D721657-E2CF-434A-ADA0-D710335C5957}" srcOrd="3" destOrd="0" presId="urn:microsoft.com/office/officeart/2011/layout/TabList"/>
    <dgm:cxn modelId="{DEB14869-3E9A-4C9F-9426-A3D435D220D6}" type="presParOf" srcId="{2D721657-E2CF-434A-ADA0-D710335C5957}" destId="{834BE417-C6E4-4FD5-B562-A026F187482B}" srcOrd="0" destOrd="0" presId="urn:microsoft.com/office/officeart/2011/layout/TabList"/>
    <dgm:cxn modelId="{179843AD-DF06-400A-92DC-B33B1D7DFC89}" type="presParOf" srcId="{2D721657-E2CF-434A-ADA0-D710335C5957}" destId="{044756F5-CB90-47F8-B155-B78E57B8D790}" srcOrd="1" destOrd="0" presId="urn:microsoft.com/office/officeart/2011/layout/TabList"/>
    <dgm:cxn modelId="{985AB681-2065-4140-B246-1CFFE6AD3A45}" type="presParOf" srcId="{2D721657-E2CF-434A-ADA0-D710335C5957}" destId="{32E172C6-91DF-44A7-AB97-F917CE7DA929}" srcOrd="2" destOrd="0" presId="urn:microsoft.com/office/officeart/2011/layout/TabList"/>
    <dgm:cxn modelId="{C785CED8-005F-43C3-8829-5202DA5B2856}" type="presParOf" srcId="{7F51FD2B-91BC-4DF3-86BA-395CFDD0EC57}" destId="{3459B278-CE3D-41A6-916D-A5DF161D88EA}" srcOrd="4" destOrd="0" presId="urn:microsoft.com/office/officeart/2011/layout/TabList"/>
    <dgm:cxn modelId="{E3C9D06A-B431-4488-83EE-C0CF1B8AD1E3}" type="presParOf" srcId="{7F51FD2B-91BC-4DF3-86BA-395CFDD0EC57}" destId="{436230F6-90E6-4345-9EE3-7066821F4899}" srcOrd="5" destOrd="0" presId="urn:microsoft.com/office/officeart/2011/layout/TabList"/>
    <dgm:cxn modelId="{3181824B-4156-44B3-AA0A-0CBBFFEA4260}" type="presParOf" srcId="{7F51FD2B-91BC-4DF3-86BA-395CFDD0EC57}" destId="{A3290401-9CE6-470F-9E0C-B21A71FC8B97}" srcOrd="6" destOrd="0" presId="urn:microsoft.com/office/officeart/2011/layout/TabList"/>
    <dgm:cxn modelId="{DFD9FB57-4E26-4EE6-B223-1236A07194A9}" type="presParOf" srcId="{A3290401-9CE6-470F-9E0C-B21A71FC8B97}" destId="{5C7FA75E-73CE-42D7-A381-EF40030F391C}" srcOrd="0" destOrd="0" presId="urn:microsoft.com/office/officeart/2011/layout/TabList"/>
    <dgm:cxn modelId="{B66A32F4-3E0C-4262-A83D-EA7FBB488927}" type="presParOf" srcId="{A3290401-9CE6-470F-9E0C-B21A71FC8B97}" destId="{363D7BE6-23B6-4248-B8CB-1B1180A3DFBA}" srcOrd="1" destOrd="0" presId="urn:microsoft.com/office/officeart/2011/layout/TabList"/>
    <dgm:cxn modelId="{322164E4-56E9-4D31-B8D9-0209016B5E4A}" type="presParOf" srcId="{A3290401-9CE6-470F-9E0C-B21A71FC8B97}" destId="{D1373499-4162-4CB0-B39E-F82525DE834A}" srcOrd="2" destOrd="0" presId="urn:microsoft.com/office/officeart/2011/layout/TabList"/>
    <dgm:cxn modelId="{5B6242A1-667A-4789-A4DC-3312AD2F5BE3}" type="presParOf" srcId="{7F51FD2B-91BC-4DF3-86BA-395CFDD0EC57}" destId="{20B8DFA8-79C3-4828-B275-45810B08FA71}" srcOrd="7" destOrd="0" presId="urn:microsoft.com/office/officeart/2011/layout/Tab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E8B16-133A-48D3-9F36-295715B2E1D0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B8A23EE1-6784-44F0-98FF-A6890AAEE62B}">
      <dgm:prSet phldrT="[Text]"/>
      <dgm:spPr/>
      <dgm:t>
        <a:bodyPr/>
        <a:lstStyle/>
        <a:p>
          <a:r>
            <a:rPr lang="en-US" b="1" dirty="0"/>
            <a:t>1. Exploratory factor analysis (EFA) </a:t>
          </a:r>
        </a:p>
      </dgm:t>
    </dgm:pt>
    <dgm:pt modelId="{B009D12B-16AF-40DF-B97D-C5C7E626859D}" type="parTrans" cxnId="{6F4093AD-C18A-4A1A-B880-E7669B0ADB6D}">
      <dgm:prSet/>
      <dgm:spPr/>
      <dgm:t>
        <a:bodyPr/>
        <a:lstStyle/>
        <a:p>
          <a:endParaRPr lang="en-US" b="1"/>
        </a:p>
      </dgm:t>
    </dgm:pt>
    <dgm:pt modelId="{5D194492-95F8-45A9-8742-0505B56AB91C}" type="sibTrans" cxnId="{6F4093AD-C18A-4A1A-B880-E7669B0ADB6D}">
      <dgm:prSet/>
      <dgm:spPr/>
      <dgm:t>
        <a:bodyPr/>
        <a:lstStyle/>
        <a:p>
          <a:endParaRPr lang="en-US" b="1"/>
        </a:p>
      </dgm:t>
    </dgm:pt>
    <dgm:pt modelId="{F2C82E23-9394-4917-89D4-B5B82E6ADECF}">
      <dgm:prSet/>
      <dgm:spPr/>
      <dgm:t>
        <a:bodyPr/>
        <a:lstStyle/>
        <a:p>
          <a:r>
            <a:rPr lang="en-US" b="1" dirty="0"/>
            <a:t>2. Confirmatory factor analysis (CFA)</a:t>
          </a:r>
        </a:p>
      </dgm:t>
    </dgm:pt>
    <dgm:pt modelId="{547A69DB-632A-4273-87D5-8C2108CE555F}" type="parTrans" cxnId="{9A7CCB3A-1EF7-499D-8540-0EEF44A2DA20}">
      <dgm:prSet/>
      <dgm:spPr/>
      <dgm:t>
        <a:bodyPr/>
        <a:lstStyle/>
        <a:p>
          <a:endParaRPr lang="en-US" b="1"/>
        </a:p>
      </dgm:t>
    </dgm:pt>
    <dgm:pt modelId="{35D1AD87-60F3-4160-86DA-AADA3F403A2D}" type="sibTrans" cxnId="{9A7CCB3A-1EF7-499D-8540-0EEF44A2DA20}">
      <dgm:prSet/>
      <dgm:spPr/>
      <dgm:t>
        <a:bodyPr/>
        <a:lstStyle/>
        <a:p>
          <a:endParaRPr lang="en-US" b="1"/>
        </a:p>
      </dgm:t>
    </dgm:pt>
    <dgm:pt modelId="{7922FFAF-6764-454C-9987-E85C91E1F9C7}">
      <dgm:prSet/>
      <dgm:spPr/>
      <dgm:t>
        <a:bodyPr/>
        <a:lstStyle/>
        <a:p>
          <a:r>
            <a:rPr lang="en-US" b="1" dirty="0"/>
            <a:t>3. Subgroup consistency validation</a:t>
          </a:r>
        </a:p>
      </dgm:t>
    </dgm:pt>
    <dgm:pt modelId="{A209245F-44F7-49DF-AE23-1DA254395535}" type="parTrans" cxnId="{F12C428B-8FAE-4B6F-A366-3D4BE06A9195}">
      <dgm:prSet/>
      <dgm:spPr/>
      <dgm:t>
        <a:bodyPr/>
        <a:lstStyle/>
        <a:p>
          <a:endParaRPr lang="en-US" b="1"/>
        </a:p>
      </dgm:t>
    </dgm:pt>
    <dgm:pt modelId="{D04F8450-32C3-4629-BAF6-A14243D4DF62}" type="sibTrans" cxnId="{F12C428B-8FAE-4B6F-A366-3D4BE06A9195}">
      <dgm:prSet/>
      <dgm:spPr/>
      <dgm:t>
        <a:bodyPr/>
        <a:lstStyle/>
        <a:p>
          <a:endParaRPr lang="en-US" b="1"/>
        </a:p>
      </dgm:t>
    </dgm:pt>
    <dgm:pt modelId="{B750152A-E1D8-4E93-81BF-FBF04B2EFF43}">
      <dgm:prSet/>
      <dgm:spPr/>
      <dgm:t>
        <a:bodyPr/>
        <a:lstStyle/>
        <a:p>
          <a:r>
            <a:rPr lang="en-US" b="1" dirty="0"/>
            <a:t>4. Internal consistency reliability</a:t>
          </a:r>
        </a:p>
      </dgm:t>
    </dgm:pt>
    <dgm:pt modelId="{06494799-86F9-4263-A161-BF1D2D7AFE64}" type="parTrans" cxnId="{46B09507-5AD2-4EAE-89C7-FA7F8BB4036D}">
      <dgm:prSet/>
      <dgm:spPr/>
      <dgm:t>
        <a:bodyPr/>
        <a:lstStyle/>
        <a:p>
          <a:endParaRPr lang="en-US" b="1"/>
        </a:p>
      </dgm:t>
    </dgm:pt>
    <dgm:pt modelId="{DA1C98FA-59AD-4043-8628-6BE1A73A88D2}" type="sibTrans" cxnId="{46B09507-5AD2-4EAE-89C7-FA7F8BB4036D}">
      <dgm:prSet/>
      <dgm:spPr/>
      <dgm:t>
        <a:bodyPr/>
        <a:lstStyle/>
        <a:p>
          <a:endParaRPr lang="en-US" b="1"/>
        </a:p>
      </dgm:t>
    </dgm:pt>
    <dgm:pt modelId="{2CE6E36A-ADF7-4952-8A38-A8E4D4758F3D}">
      <dgm:prSet/>
      <dgm:spPr/>
      <dgm:t>
        <a:bodyPr/>
        <a:lstStyle/>
        <a:p>
          <a:r>
            <a:rPr lang="en-US" b="1" dirty="0"/>
            <a:t>5. Concurrent validity</a:t>
          </a:r>
        </a:p>
      </dgm:t>
    </dgm:pt>
    <dgm:pt modelId="{7148BDCC-CB5F-4CBC-A6E1-D6756F4EA779}" type="parTrans" cxnId="{6B3327A2-1652-4026-AF21-F608E7C14A9D}">
      <dgm:prSet/>
      <dgm:spPr/>
      <dgm:t>
        <a:bodyPr/>
        <a:lstStyle/>
        <a:p>
          <a:endParaRPr lang="en-US" b="1"/>
        </a:p>
      </dgm:t>
    </dgm:pt>
    <dgm:pt modelId="{0692E771-A22C-4DD2-A92E-3F3AAA010D8B}" type="sibTrans" cxnId="{6B3327A2-1652-4026-AF21-F608E7C14A9D}">
      <dgm:prSet/>
      <dgm:spPr/>
      <dgm:t>
        <a:bodyPr/>
        <a:lstStyle/>
        <a:p>
          <a:endParaRPr lang="en-US" b="1"/>
        </a:p>
      </dgm:t>
    </dgm:pt>
    <dgm:pt modelId="{DA065882-94CC-4BBC-B4BD-AA5F80B65C11}" type="pres">
      <dgm:prSet presAssocID="{091E8B16-133A-48D3-9F36-295715B2E1D0}" presName="Name0" presStyleCnt="0">
        <dgm:presLayoutVars>
          <dgm:dir/>
          <dgm:resizeHandles val="exact"/>
        </dgm:presLayoutVars>
      </dgm:prSet>
      <dgm:spPr/>
    </dgm:pt>
    <dgm:pt modelId="{70140B04-C9CF-488F-BE27-758403B0E7D7}" type="pres">
      <dgm:prSet presAssocID="{B8A23EE1-6784-44F0-98FF-A6890AAEE6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5E81E-1A12-477B-81FB-1B4B00EDF48E}" type="pres">
      <dgm:prSet presAssocID="{5D194492-95F8-45A9-8742-0505B56AB91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4AB660B-A68A-4329-8A50-F527C672545C}" type="pres">
      <dgm:prSet presAssocID="{5D194492-95F8-45A9-8742-0505B56AB91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4B711A-092D-4990-8F38-205709C2013F}" type="pres">
      <dgm:prSet presAssocID="{F2C82E23-9394-4917-89D4-B5B82E6ADE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3AF7D-C69D-43A5-BB99-FED819AC127D}" type="pres">
      <dgm:prSet presAssocID="{35D1AD87-60F3-4160-86DA-AADA3F403A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C189F00-558B-4917-B463-FB664A78291D}" type="pres">
      <dgm:prSet presAssocID="{35D1AD87-60F3-4160-86DA-AADA3F403A2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F824027-864C-45F3-BFCE-58606415682A}" type="pres">
      <dgm:prSet presAssocID="{7922FFAF-6764-454C-9987-E85C91E1F9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018C3-A32B-4EFD-8D37-2328B2E0CAC9}" type="pres">
      <dgm:prSet presAssocID="{D04F8450-32C3-4629-BAF6-A14243D4DF6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E7240B9-498A-4825-A709-0908424831D2}" type="pres">
      <dgm:prSet presAssocID="{D04F8450-32C3-4629-BAF6-A14243D4DF6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BE73E92-042F-4C9B-BAAE-EF4FF7C3A0A1}" type="pres">
      <dgm:prSet presAssocID="{B750152A-E1D8-4E93-81BF-FBF04B2EF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39B2A-CFC5-4C59-9286-E28E73AF518E}" type="pres">
      <dgm:prSet presAssocID="{DA1C98FA-59AD-4043-8628-6BE1A73A88D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8202ACD-5155-48FC-8E2E-62208C38B89E}" type="pres">
      <dgm:prSet presAssocID="{DA1C98FA-59AD-4043-8628-6BE1A73A88D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944BF1A-DD9E-447F-9053-7C1563338EF2}" type="pres">
      <dgm:prSet presAssocID="{2CE6E36A-ADF7-4952-8A38-A8E4D4758F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272333-5B33-4B9F-B1C4-CE9C098B8D4F}" type="presOf" srcId="{D04F8450-32C3-4629-BAF6-A14243D4DF62}" destId="{C06018C3-A32B-4EFD-8D37-2328B2E0CAC9}" srcOrd="0" destOrd="0" presId="urn:microsoft.com/office/officeart/2005/8/layout/process1"/>
    <dgm:cxn modelId="{6F4093AD-C18A-4A1A-B880-E7669B0ADB6D}" srcId="{091E8B16-133A-48D3-9F36-295715B2E1D0}" destId="{B8A23EE1-6784-44F0-98FF-A6890AAEE62B}" srcOrd="0" destOrd="0" parTransId="{B009D12B-16AF-40DF-B97D-C5C7E626859D}" sibTransId="{5D194492-95F8-45A9-8742-0505B56AB91C}"/>
    <dgm:cxn modelId="{E4630219-B428-45F6-A520-FD8D9B73AB33}" type="presOf" srcId="{5D194492-95F8-45A9-8742-0505B56AB91C}" destId="{50F5E81E-1A12-477B-81FB-1B4B00EDF48E}" srcOrd="0" destOrd="0" presId="urn:microsoft.com/office/officeart/2005/8/layout/process1"/>
    <dgm:cxn modelId="{BD3C92DD-D10C-4D8E-A0CF-AB9931EFCBDE}" type="presOf" srcId="{D04F8450-32C3-4629-BAF6-A14243D4DF62}" destId="{8E7240B9-498A-4825-A709-0908424831D2}" srcOrd="1" destOrd="0" presId="urn:microsoft.com/office/officeart/2005/8/layout/process1"/>
    <dgm:cxn modelId="{E0C07C3C-03EB-467E-9871-052C493F32E3}" type="presOf" srcId="{5D194492-95F8-45A9-8742-0505B56AB91C}" destId="{B4AB660B-A68A-4329-8A50-F527C672545C}" srcOrd="1" destOrd="0" presId="urn:microsoft.com/office/officeart/2005/8/layout/process1"/>
    <dgm:cxn modelId="{DF5DBFA3-8CFF-4F8B-B13A-E7ECF2FFA839}" type="presOf" srcId="{DA1C98FA-59AD-4043-8628-6BE1A73A88D2}" destId="{77C39B2A-CFC5-4C59-9286-E28E73AF518E}" srcOrd="0" destOrd="0" presId="urn:microsoft.com/office/officeart/2005/8/layout/process1"/>
    <dgm:cxn modelId="{4D458FF0-FEAA-441E-8626-268035F20279}" type="presOf" srcId="{35D1AD87-60F3-4160-86DA-AADA3F403A2D}" destId="{DC189F00-558B-4917-B463-FB664A78291D}" srcOrd="1" destOrd="0" presId="urn:microsoft.com/office/officeart/2005/8/layout/process1"/>
    <dgm:cxn modelId="{6B3327A2-1652-4026-AF21-F608E7C14A9D}" srcId="{091E8B16-133A-48D3-9F36-295715B2E1D0}" destId="{2CE6E36A-ADF7-4952-8A38-A8E4D4758F3D}" srcOrd="4" destOrd="0" parTransId="{7148BDCC-CB5F-4CBC-A6E1-D6756F4EA779}" sibTransId="{0692E771-A22C-4DD2-A92E-3F3AAA010D8B}"/>
    <dgm:cxn modelId="{AB4F39F5-A557-4651-B06F-A0F98BAFFF9B}" type="presOf" srcId="{2CE6E36A-ADF7-4952-8A38-A8E4D4758F3D}" destId="{E944BF1A-DD9E-447F-9053-7C1563338EF2}" srcOrd="0" destOrd="0" presId="urn:microsoft.com/office/officeart/2005/8/layout/process1"/>
    <dgm:cxn modelId="{C7E23A7A-4916-4763-A05B-87B71B04F90D}" type="presOf" srcId="{7922FFAF-6764-454C-9987-E85C91E1F9C7}" destId="{3F824027-864C-45F3-BFCE-58606415682A}" srcOrd="0" destOrd="0" presId="urn:microsoft.com/office/officeart/2005/8/layout/process1"/>
    <dgm:cxn modelId="{8DDDF7E3-3910-4227-A400-293C6190EA17}" type="presOf" srcId="{B8A23EE1-6784-44F0-98FF-A6890AAEE62B}" destId="{70140B04-C9CF-488F-BE27-758403B0E7D7}" srcOrd="0" destOrd="0" presId="urn:microsoft.com/office/officeart/2005/8/layout/process1"/>
    <dgm:cxn modelId="{E60E4060-33C4-463B-9B64-8B681CD3838D}" type="presOf" srcId="{B750152A-E1D8-4E93-81BF-FBF04B2EFF43}" destId="{ABE73E92-042F-4C9B-BAAE-EF4FF7C3A0A1}" srcOrd="0" destOrd="0" presId="urn:microsoft.com/office/officeart/2005/8/layout/process1"/>
    <dgm:cxn modelId="{F12C428B-8FAE-4B6F-A366-3D4BE06A9195}" srcId="{091E8B16-133A-48D3-9F36-295715B2E1D0}" destId="{7922FFAF-6764-454C-9987-E85C91E1F9C7}" srcOrd="2" destOrd="0" parTransId="{A209245F-44F7-49DF-AE23-1DA254395535}" sibTransId="{D04F8450-32C3-4629-BAF6-A14243D4DF62}"/>
    <dgm:cxn modelId="{9A7CCB3A-1EF7-499D-8540-0EEF44A2DA20}" srcId="{091E8B16-133A-48D3-9F36-295715B2E1D0}" destId="{F2C82E23-9394-4917-89D4-B5B82E6ADECF}" srcOrd="1" destOrd="0" parTransId="{547A69DB-632A-4273-87D5-8C2108CE555F}" sibTransId="{35D1AD87-60F3-4160-86DA-AADA3F403A2D}"/>
    <dgm:cxn modelId="{14B77047-C8EF-4F66-8745-7C65B13B03DE}" type="presOf" srcId="{F2C82E23-9394-4917-89D4-B5B82E6ADECF}" destId="{1E4B711A-092D-4990-8F38-205709C2013F}" srcOrd="0" destOrd="0" presId="urn:microsoft.com/office/officeart/2005/8/layout/process1"/>
    <dgm:cxn modelId="{25AFA192-26B9-4131-9F97-C3165BC5D563}" type="presOf" srcId="{35D1AD87-60F3-4160-86DA-AADA3F403A2D}" destId="{5443AF7D-C69D-43A5-BB99-FED819AC127D}" srcOrd="0" destOrd="0" presId="urn:microsoft.com/office/officeart/2005/8/layout/process1"/>
    <dgm:cxn modelId="{C97470E9-F393-4E52-86D8-9EE62FAEDFB5}" type="presOf" srcId="{091E8B16-133A-48D3-9F36-295715B2E1D0}" destId="{DA065882-94CC-4BBC-B4BD-AA5F80B65C11}" srcOrd="0" destOrd="0" presId="urn:microsoft.com/office/officeart/2005/8/layout/process1"/>
    <dgm:cxn modelId="{46B09507-5AD2-4EAE-89C7-FA7F8BB4036D}" srcId="{091E8B16-133A-48D3-9F36-295715B2E1D0}" destId="{B750152A-E1D8-4E93-81BF-FBF04B2EFF43}" srcOrd="3" destOrd="0" parTransId="{06494799-86F9-4263-A161-BF1D2D7AFE64}" sibTransId="{DA1C98FA-59AD-4043-8628-6BE1A73A88D2}"/>
    <dgm:cxn modelId="{65256C6A-FC3C-4A23-8587-9514D508D318}" type="presOf" srcId="{DA1C98FA-59AD-4043-8628-6BE1A73A88D2}" destId="{78202ACD-5155-48FC-8E2E-62208C38B89E}" srcOrd="1" destOrd="0" presId="urn:microsoft.com/office/officeart/2005/8/layout/process1"/>
    <dgm:cxn modelId="{D3154478-C016-46F3-B880-8ADFE849F1B7}" type="presParOf" srcId="{DA065882-94CC-4BBC-B4BD-AA5F80B65C11}" destId="{70140B04-C9CF-488F-BE27-758403B0E7D7}" srcOrd="0" destOrd="0" presId="urn:microsoft.com/office/officeart/2005/8/layout/process1"/>
    <dgm:cxn modelId="{09738FF7-08F1-40C9-BBD9-2AE1A5E018F4}" type="presParOf" srcId="{DA065882-94CC-4BBC-B4BD-AA5F80B65C11}" destId="{50F5E81E-1A12-477B-81FB-1B4B00EDF48E}" srcOrd="1" destOrd="0" presId="urn:microsoft.com/office/officeart/2005/8/layout/process1"/>
    <dgm:cxn modelId="{7CB97BF5-1D38-4BBB-A2BF-364467487A34}" type="presParOf" srcId="{50F5E81E-1A12-477B-81FB-1B4B00EDF48E}" destId="{B4AB660B-A68A-4329-8A50-F527C672545C}" srcOrd="0" destOrd="0" presId="urn:microsoft.com/office/officeart/2005/8/layout/process1"/>
    <dgm:cxn modelId="{191A6AD6-BD16-4AB3-B9C8-8387B3AD17BD}" type="presParOf" srcId="{DA065882-94CC-4BBC-B4BD-AA5F80B65C11}" destId="{1E4B711A-092D-4990-8F38-205709C2013F}" srcOrd="2" destOrd="0" presId="urn:microsoft.com/office/officeart/2005/8/layout/process1"/>
    <dgm:cxn modelId="{16C175FB-D607-40AE-9EFB-89DA4349395C}" type="presParOf" srcId="{DA065882-94CC-4BBC-B4BD-AA5F80B65C11}" destId="{5443AF7D-C69D-43A5-BB99-FED819AC127D}" srcOrd="3" destOrd="0" presId="urn:microsoft.com/office/officeart/2005/8/layout/process1"/>
    <dgm:cxn modelId="{D5ED694F-DF12-44EE-B16C-B15A157C2CFF}" type="presParOf" srcId="{5443AF7D-C69D-43A5-BB99-FED819AC127D}" destId="{DC189F00-558B-4917-B463-FB664A78291D}" srcOrd="0" destOrd="0" presId="urn:microsoft.com/office/officeart/2005/8/layout/process1"/>
    <dgm:cxn modelId="{D36CCB9E-1048-4D2D-B274-3FE197389FAF}" type="presParOf" srcId="{DA065882-94CC-4BBC-B4BD-AA5F80B65C11}" destId="{3F824027-864C-45F3-BFCE-58606415682A}" srcOrd="4" destOrd="0" presId="urn:microsoft.com/office/officeart/2005/8/layout/process1"/>
    <dgm:cxn modelId="{2445740C-293F-4D94-89D0-0DF63593D660}" type="presParOf" srcId="{DA065882-94CC-4BBC-B4BD-AA5F80B65C11}" destId="{C06018C3-A32B-4EFD-8D37-2328B2E0CAC9}" srcOrd="5" destOrd="0" presId="urn:microsoft.com/office/officeart/2005/8/layout/process1"/>
    <dgm:cxn modelId="{2D6C17B6-0E40-4D6E-BB37-354C4D0E7740}" type="presParOf" srcId="{C06018C3-A32B-4EFD-8D37-2328B2E0CAC9}" destId="{8E7240B9-498A-4825-A709-0908424831D2}" srcOrd="0" destOrd="0" presId="urn:microsoft.com/office/officeart/2005/8/layout/process1"/>
    <dgm:cxn modelId="{4AF4A00A-CF12-4707-8838-081814EB9120}" type="presParOf" srcId="{DA065882-94CC-4BBC-B4BD-AA5F80B65C11}" destId="{ABE73E92-042F-4C9B-BAAE-EF4FF7C3A0A1}" srcOrd="6" destOrd="0" presId="urn:microsoft.com/office/officeart/2005/8/layout/process1"/>
    <dgm:cxn modelId="{8147383C-085B-4EED-AB08-55AC9C766F27}" type="presParOf" srcId="{DA065882-94CC-4BBC-B4BD-AA5F80B65C11}" destId="{77C39B2A-CFC5-4C59-9286-E28E73AF518E}" srcOrd="7" destOrd="0" presId="urn:microsoft.com/office/officeart/2005/8/layout/process1"/>
    <dgm:cxn modelId="{A2A843E0-CDEB-4540-A890-850B4147A532}" type="presParOf" srcId="{77C39B2A-CFC5-4C59-9286-E28E73AF518E}" destId="{78202ACD-5155-48FC-8E2E-62208C38B89E}" srcOrd="0" destOrd="0" presId="urn:microsoft.com/office/officeart/2005/8/layout/process1"/>
    <dgm:cxn modelId="{EDFD49AC-D882-497B-8BE8-61D859419142}" type="presParOf" srcId="{DA065882-94CC-4BBC-B4BD-AA5F80B65C11}" destId="{E944BF1A-DD9E-447F-9053-7C1563338EF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D51D5-461A-43F5-BDCC-0687E447C3C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3C6B62-142E-4A92-BCA7-1337E4042F21}">
      <dgm:prSet phldrT="[Text]" custT="1"/>
      <dgm:spPr/>
      <dgm:t>
        <a:bodyPr/>
        <a:lstStyle/>
        <a:p>
          <a:pPr>
            <a:buClrTx/>
            <a:buSzPts val="1100"/>
            <a:buFontTx/>
            <a:buNone/>
          </a:pPr>
          <a:r>
            <a:rPr lang="en-US" sz="2000" b="1" dirty="0">
              <a:latin typeface="+mj-lt"/>
            </a:rPr>
            <a:t>1. A rigorous instrument to measure YCDC in the Hong Kong context </a:t>
          </a:r>
          <a:endParaRPr lang="en-US" sz="2000" dirty="0">
            <a:latin typeface="+mj-lt"/>
          </a:endParaRPr>
        </a:p>
      </dgm:t>
    </dgm:pt>
    <dgm:pt modelId="{6FFEB41F-19EC-4BF0-A689-022BEA8E0DFE}" type="parTrans" cxnId="{C553647F-B060-458C-80D2-38BFEDDADF8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9F901B3-E4C2-49A0-BF3D-9F9D887AB234}" type="sibTrans" cxnId="{C553647F-B060-458C-80D2-38BFEDDADF8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BE61C27-10A0-4C2E-8AD5-81B81F7395FC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cs typeface="Times New Roman" panose="02020603050405020304" pitchFamily="18" charset="0"/>
              <a:sym typeface="Roboto"/>
            </a:rPr>
            <a:t>Incorporate an important yet often neglected factor—engagement—to build a four-factor scale to measure YCDC in the Hong Kong context</a:t>
          </a:r>
          <a:endParaRPr lang="en-US" sz="1600" dirty="0">
            <a:latin typeface="+mj-lt"/>
          </a:endParaRPr>
        </a:p>
      </dgm:t>
    </dgm:pt>
    <dgm:pt modelId="{33F2B945-BD7F-435D-9A35-FFB5FB311EFF}" type="parTrans" cxnId="{523E2E04-02B6-4D1F-AF91-91E143B3EF9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AC2837E-AC58-4550-BACD-926045FEAC2E}" type="sibTrans" cxnId="{523E2E04-02B6-4D1F-AF91-91E143B3EF9E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0D8096D-CF43-45FE-91B9-127DFD2B61F2}">
      <dgm:prSet phldrT="[Text]" custT="1"/>
      <dgm:spPr/>
      <dgm:t>
        <a:bodyPr/>
        <a:lstStyle/>
        <a:p>
          <a:pPr>
            <a:buClrTx/>
            <a:buSzPts val="1100"/>
            <a:buFontTx/>
            <a:buNone/>
          </a:pPr>
          <a:r>
            <a:rPr lang="en-US" sz="2000" b="1" dirty="0">
              <a:latin typeface="+mj-lt"/>
              <a:sym typeface="Fira Sans Extra Condensed Medium"/>
            </a:rPr>
            <a:t>2. Validity and Reliability of YCDC </a:t>
          </a:r>
          <a:endParaRPr lang="en-US" sz="2000" dirty="0">
            <a:latin typeface="+mj-lt"/>
          </a:endParaRPr>
        </a:p>
      </dgm:t>
    </dgm:pt>
    <dgm:pt modelId="{0DE8A888-0889-4F08-B324-A3E9067EFFF4}" type="parTrans" cxnId="{CC25DC6D-8ECA-45BD-9068-C1512EBE500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8AF651E-207E-441C-AA22-88FAAB0D5F37}" type="sibTrans" cxnId="{CC25DC6D-8ECA-45BD-9068-C1512EBE500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DAF0074-24FC-4481-9C5A-0F88B544650A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cs typeface="Times New Roman" panose="02020603050405020304" pitchFamily="18" charset="0"/>
              <a:sym typeface="Roboto"/>
            </a:rPr>
            <a:t>Support the construct validity of the YCDC : All the items in each subscale significantly represented their corresponding sub-constructs</a:t>
          </a:r>
          <a:endParaRPr lang="en-US" sz="1600" dirty="0">
            <a:latin typeface="+mj-lt"/>
          </a:endParaRPr>
        </a:p>
      </dgm:t>
    </dgm:pt>
    <dgm:pt modelId="{53269173-C230-45DC-AA9E-9C5C7B74C103}" type="parTrans" cxnId="{C0B00BCC-FE3C-4EB7-BB25-C007B4941AE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13047E1-2A56-4BC2-B967-590E7CBA6602}" type="sibTrans" cxnId="{C0B00BCC-FE3C-4EB7-BB25-C007B4941AE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D0E58B8-6FD3-4260-8A7B-4EC19A98EAEC}">
      <dgm:prSet phldrT="[Text]" custT="1"/>
      <dgm:spPr/>
      <dgm:t>
        <a:bodyPr/>
        <a:lstStyle/>
        <a:p>
          <a:pPr>
            <a:buClrTx/>
            <a:buSzPts val="1100"/>
            <a:buFontTx/>
            <a:buNone/>
          </a:pPr>
          <a:r>
            <a:rPr lang="en-US" sz="2000" b="1" dirty="0">
              <a:latin typeface="+mj-lt"/>
              <a:sym typeface="Fira Sans Extra Condensed Medium"/>
            </a:rPr>
            <a:t>3. Sufficient fit across two respective pairs of subgroups</a:t>
          </a:r>
          <a:endParaRPr lang="en-US" sz="2000" dirty="0">
            <a:latin typeface="+mj-lt"/>
          </a:endParaRPr>
        </a:p>
      </dgm:t>
    </dgm:pt>
    <dgm:pt modelId="{624C50F7-CFC9-4E70-8E1B-A28E2EE68DCA}" type="parTrans" cxnId="{4495FD60-600F-45A2-B337-654EF612885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C0E928E-2361-4F37-8E1B-C72C9F0B116E}" type="sibTrans" cxnId="{4495FD60-600F-45A2-B337-654EF612885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F1641AEF-45FE-49BA-8DBE-3F6E9EF829C7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>
              <a:latin typeface="+mj-lt"/>
              <a:cs typeface="Times New Roman" panose="02020603050405020304" pitchFamily="18" charset="0"/>
            </a:rPr>
            <a:t>Support subgroup consistency and further indicate that the YCDC scale is a promising measurement tool</a:t>
          </a:r>
          <a:endParaRPr lang="en-US" sz="1600" dirty="0">
            <a:latin typeface="+mj-lt"/>
          </a:endParaRPr>
        </a:p>
      </dgm:t>
    </dgm:pt>
    <dgm:pt modelId="{69D120A7-322C-4F2B-92CD-3E5D6D97AC7A}" type="parTrans" cxnId="{8AF5CAEC-6E7E-4D16-8566-79772A0EE68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B9D4C50-6C79-401D-8408-F445AD0D134D}" type="sibTrans" cxnId="{8AF5CAEC-6E7E-4D16-8566-79772A0EE68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9662FDB-F5E1-4A86-8898-5826B76B920A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cs typeface="Times New Roman" panose="02020603050405020304" pitchFamily="18" charset="0"/>
              <a:sym typeface="Roboto"/>
            </a:rPr>
            <a:t>Respond to the call in the unique social context of Hong Kong: Provide a rigorous instrument to help young people identify their career development competency to successfully navigate transitions through education into employment</a:t>
          </a:r>
        </a:p>
      </dgm:t>
    </dgm:pt>
    <dgm:pt modelId="{68067582-3BD6-4051-A817-1DA153FDCD1C}" type="parTrans" cxnId="{D9F33574-A439-4473-BACE-E0EF97748DEF}">
      <dgm:prSet/>
      <dgm:spPr/>
      <dgm:t>
        <a:bodyPr/>
        <a:lstStyle/>
        <a:p>
          <a:endParaRPr lang="en-US"/>
        </a:p>
      </dgm:t>
    </dgm:pt>
    <dgm:pt modelId="{C188A2FA-E87C-4CFB-92B1-4B0FEE2469FD}" type="sibTrans" cxnId="{D9F33574-A439-4473-BACE-E0EF97748DEF}">
      <dgm:prSet/>
      <dgm:spPr/>
      <dgm:t>
        <a:bodyPr/>
        <a:lstStyle/>
        <a:p>
          <a:endParaRPr lang="en-US"/>
        </a:p>
      </dgm:t>
    </dgm:pt>
    <dgm:pt modelId="{AE913ECA-534B-4B04-B614-8E966D9F45D9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cs typeface="Times New Roman" panose="02020603050405020304" pitchFamily="18" charset="0"/>
              <a:sym typeface="Roboto"/>
            </a:rPr>
            <a:t>Indicate the good reliability of the YCDC scale</a:t>
          </a:r>
        </a:p>
      </dgm:t>
    </dgm:pt>
    <dgm:pt modelId="{CE3A50E7-01AA-4E89-86C1-A4F93CE093D6}" type="parTrans" cxnId="{4F866578-8C7B-48C2-9F3E-B34152263DCB}">
      <dgm:prSet/>
      <dgm:spPr/>
      <dgm:t>
        <a:bodyPr/>
        <a:lstStyle/>
        <a:p>
          <a:endParaRPr lang="en-US"/>
        </a:p>
      </dgm:t>
    </dgm:pt>
    <dgm:pt modelId="{D287FA71-CAB8-403D-ABD4-BE720DEC3496}" type="sibTrans" cxnId="{4F866578-8C7B-48C2-9F3E-B34152263DCB}">
      <dgm:prSet/>
      <dgm:spPr/>
      <dgm:t>
        <a:bodyPr/>
        <a:lstStyle/>
        <a:p>
          <a:endParaRPr lang="en-US"/>
        </a:p>
      </dgm:t>
    </dgm:pt>
    <dgm:pt modelId="{C4308712-7B35-4C84-8742-AA2BA59CF528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  <a:cs typeface="Times New Roman" panose="02020603050405020304" pitchFamily="18" charset="0"/>
              <a:sym typeface="Roboto"/>
            </a:rPr>
            <a:t>Align with existing literature</a:t>
          </a:r>
        </a:p>
      </dgm:t>
    </dgm:pt>
    <dgm:pt modelId="{F3D754A4-74A4-4E61-BD9C-F97C8E08C342}" type="parTrans" cxnId="{E19AB1D5-5716-42B8-80EA-A2082008A2A4}">
      <dgm:prSet/>
      <dgm:spPr/>
      <dgm:t>
        <a:bodyPr/>
        <a:lstStyle/>
        <a:p>
          <a:endParaRPr lang="en-US"/>
        </a:p>
      </dgm:t>
    </dgm:pt>
    <dgm:pt modelId="{E06FB22A-2C71-4C9B-A513-14D4D59B5916}" type="sibTrans" cxnId="{E19AB1D5-5716-42B8-80EA-A2082008A2A4}">
      <dgm:prSet/>
      <dgm:spPr/>
      <dgm:t>
        <a:bodyPr/>
        <a:lstStyle/>
        <a:p>
          <a:endParaRPr lang="en-US"/>
        </a:p>
      </dgm:t>
    </dgm:pt>
    <dgm:pt modelId="{62DC98FE-28FD-473A-B9F5-29B787790ABB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</a:rPr>
            <a:t>Demonstrate that the scale comprises adequate dimensions to assess the career development competency of young people in school-to-work transition in the Chinese context of Hong Kong</a:t>
          </a:r>
        </a:p>
      </dgm:t>
    </dgm:pt>
    <dgm:pt modelId="{20583D5A-A026-4B14-8636-86CE9D240503}" type="parTrans" cxnId="{43FB4CEE-D5D5-42E5-8627-8D7589392E6E}">
      <dgm:prSet/>
      <dgm:spPr/>
      <dgm:t>
        <a:bodyPr/>
        <a:lstStyle/>
        <a:p>
          <a:endParaRPr lang="en-US"/>
        </a:p>
      </dgm:t>
    </dgm:pt>
    <dgm:pt modelId="{D71004C5-CF3B-4A5B-B74A-058EA43116FE}" type="sibTrans" cxnId="{43FB4CEE-D5D5-42E5-8627-8D7589392E6E}">
      <dgm:prSet/>
      <dgm:spPr/>
      <dgm:t>
        <a:bodyPr/>
        <a:lstStyle/>
        <a:p>
          <a:endParaRPr lang="en-US"/>
        </a:p>
      </dgm:t>
    </dgm:pt>
    <dgm:pt modelId="{9CDD3CE8-6E5D-4355-8938-BA34701C6C48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  <a:cs typeface="Times New Roman" panose="02020603050405020304" pitchFamily="18" charset="0"/>
            <a:sym typeface="Roboto"/>
          </a:endParaRPr>
        </a:p>
      </dgm:t>
    </dgm:pt>
    <dgm:pt modelId="{7BEA6515-D9C2-42F1-8FDA-CCFC88A9C2DF}" type="parTrans" cxnId="{A3AF2B8B-943B-422F-ABE0-449BEB3E6804}">
      <dgm:prSet/>
      <dgm:spPr/>
      <dgm:t>
        <a:bodyPr/>
        <a:lstStyle/>
        <a:p>
          <a:endParaRPr lang="en-US"/>
        </a:p>
      </dgm:t>
    </dgm:pt>
    <dgm:pt modelId="{13D19BB1-2487-4E9B-B6FF-5024A81606E2}" type="sibTrans" cxnId="{A3AF2B8B-943B-422F-ABE0-449BEB3E6804}">
      <dgm:prSet/>
      <dgm:spPr/>
      <dgm:t>
        <a:bodyPr/>
        <a:lstStyle/>
        <a:p>
          <a:endParaRPr lang="en-US"/>
        </a:p>
      </dgm:t>
    </dgm:pt>
    <dgm:pt modelId="{B8835EB8-943B-4949-B80F-4A05F6641EC0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  <a:cs typeface="Times New Roman" panose="02020603050405020304" pitchFamily="18" charset="0"/>
            <a:sym typeface="Roboto"/>
          </a:endParaRPr>
        </a:p>
      </dgm:t>
    </dgm:pt>
    <dgm:pt modelId="{58681917-5A93-4B76-A79F-7D97E646A8F2}" type="parTrans" cxnId="{04EAC682-2EDC-41D3-9AC3-22E64B0992B6}">
      <dgm:prSet/>
      <dgm:spPr/>
      <dgm:t>
        <a:bodyPr/>
        <a:lstStyle/>
        <a:p>
          <a:endParaRPr lang="en-US"/>
        </a:p>
      </dgm:t>
    </dgm:pt>
    <dgm:pt modelId="{B8BB2B13-D18C-4116-9B7B-D0CD410D5884}" type="sibTrans" cxnId="{04EAC682-2EDC-41D3-9AC3-22E64B0992B6}">
      <dgm:prSet/>
      <dgm:spPr/>
      <dgm:t>
        <a:bodyPr/>
        <a:lstStyle/>
        <a:p>
          <a:endParaRPr lang="en-US"/>
        </a:p>
      </dgm:t>
    </dgm:pt>
    <dgm:pt modelId="{E7717FA1-48A2-4C56-898F-5DE36DDF1B95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</a:endParaRPr>
        </a:p>
      </dgm:t>
    </dgm:pt>
    <dgm:pt modelId="{7C43A1B2-B5AA-4B4B-B587-5FC8EC9246B4}" type="sibTrans" cxnId="{3F61B091-774D-4564-8EE2-48B106275DFE}">
      <dgm:prSet/>
      <dgm:spPr/>
      <dgm:t>
        <a:bodyPr/>
        <a:lstStyle/>
        <a:p>
          <a:endParaRPr lang="en-US"/>
        </a:p>
      </dgm:t>
    </dgm:pt>
    <dgm:pt modelId="{7B3A84D5-5E80-41EE-8D4A-87141B9E898E}" type="parTrans" cxnId="{3F61B091-774D-4564-8EE2-48B106275DFE}">
      <dgm:prSet/>
      <dgm:spPr/>
      <dgm:t>
        <a:bodyPr/>
        <a:lstStyle/>
        <a:p>
          <a:endParaRPr lang="en-US"/>
        </a:p>
      </dgm:t>
    </dgm:pt>
    <dgm:pt modelId="{5B82093B-D124-4B88-90B4-44E7D1E98BB0}">
      <dgm:prSet phldrT="[Text]"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</a:endParaRPr>
        </a:p>
      </dgm:t>
    </dgm:pt>
    <dgm:pt modelId="{48A05442-480C-4C22-90DB-0D143C6AFC65}" type="sibTrans" cxnId="{8D106F86-1F95-4920-95B5-F3BECA2FDAC8}">
      <dgm:prSet/>
      <dgm:spPr/>
      <dgm:t>
        <a:bodyPr/>
        <a:lstStyle/>
        <a:p>
          <a:endParaRPr lang="en-US"/>
        </a:p>
      </dgm:t>
    </dgm:pt>
    <dgm:pt modelId="{B5DF0A6F-772B-42E2-B25B-3091F690C200}" type="parTrans" cxnId="{8D106F86-1F95-4920-95B5-F3BECA2FDAC8}">
      <dgm:prSet/>
      <dgm:spPr/>
      <dgm:t>
        <a:bodyPr/>
        <a:lstStyle/>
        <a:p>
          <a:endParaRPr lang="en-US"/>
        </a:p>
      </dgm:t>
    </dgm:pt>
    <dgm:pt modelId="{9B5DF100-1C30-41B2-9149-76B0A611CDA2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  <a:cs typeface="Times New Roman" panose="02020603050405020304" pitchFamily="18" charset="0"/>
            <a:sym typeface="Roboto"/>
          </a:endParaRPr>
        </a:p>
      </dgm:t>
    </dgm:pt>
    <dgm:pt modelId="{65E396AC-8036-4D0C-A8DE-669BADA777C9}" type="sibTrans" cxnId="{2BC86EF3-CA45-4492-80CE-542F10F2E902}">
      <dgm:prSet/>
      <dgm:spPr/>
      <dgm:t>
        <a:bodyPr/>
        <a:lstStyle/>
        <a:p>
          <a:endParaRPr lang="en-US"/>
        </a:p>
      </dgm:t>
    </dgm:pt>
    <dgm:pt modelId="{5782551D-A340-46DE-ACDC-E29B29C6D213}" type="parTrans" cxnId="{2BC86EF3-CA45-4492-80CE-542F10F2E902}">
      <dgm:prSet/>
      <dgm:spPr/>
      <dgm:t>
        <a:bodyPr/>
        <a:lstStyle/>
        <a:p>
          <a:endParaRPr lang="en-US"/>
        </a:p>
      </dgm:t>
    </dgm:pt>
    <dgm:pt modelId="{C4FA21DD-862D-4F56-A383-A29B79D572F5}">
      <dgm:prSet custT="1"/>
      <dgm:spPr/>
      <dgm:t>
        <a:bodyPr/>
        <a:lstStyle/>
        <a:p>
          <a:pPr>
            <a:buClrTx/>
            <a:buSzPts val="1100"/>
            <a:buFont typeface="Arial" panose="020B0604020202020204" pitchFamily="34" charset="0"/>
            <a:buChar char="•"/>
          </a:pPr>
          <a:endParaRPr lang="en-US" sz="1600" dirty="0">
            <a:latin typeface="+mj-lt"/>
            <a:cs typeface="Times New Roman" panose="02020603050405020304" pitchFamily="18" charset="0"/>
            <a:sym typeface="Roboto"/>
          </a:endParaRPr>
        </a:p>
      </dgm:t>
    </dgm:pt>
    <dgm:pt modelId="{6781889E-D3F6-4DBE-BE94-D366D937FC93}" type="sibTrans" cxnId="{C6769C93-7992-41B8-B842-08F92819ED65}">
      <dgm:prSet/>
      <dgm:spPr/>
      <dgm:t>
        <a:bodyPr/>
        <a:lstStyle/>
        <a:p>
          <a:endParaRPr lang="en-US"/>
        </a:p>
      </dgm:t>
    </dgm:pt>
    <dgm:pt modelId="{E60DD064-CE99-4BA8-9E15-8B14949AC993}" type="parTrans" cxnId="{C6769C93-7992-41B8-B842-08F92819ED65}">
      <dgm:prSet/>
      <dgm:spPr/>
      <dgm:t>
        <a:bodyPr/>
        <a:lstStyle/>
        <a:p>
          <a:endParaRPr lang="en-US"/>
        </a:p>
      </dgm:t>
    </dgm:pt>
    <dgm:pt modelId="{102DCBA8-0556-4E82-B033-CCC47FCB0780}" type="pres">
      <dgm:prSet presAssocID="{510D51D5-461A-43F5-BDCC-0687E447C3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64E11-C5E8-46F2-A22E-13A3C974112A}" type="pres">
      <dgm:prSet presAssocID="{B83C6B62-142E-4A92-BCA7-1337E4042F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333DC-2A63-4290-8EF4-1CEF082D4106}" type="pres">
      <dgm:prSet presAssocID="{B83C6B62-142E-4A92-BCA7-1337E4042F2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F150F-EC01-406B-8671-2974EAD17993}" type="pres">
      <dgm:prSet presAssocID="{B0D8096D-CF43-45FE-91B9-127DFD2B61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5630-CCEA-4031-8CFA-A597455181D6}" type="pres">
      <dgm:prSet presAssocID="{B0D8096D-CF43-45FE-91B9-127DFD2B61F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E07C2-3533-4D82-A488-DA6374B566F6}" type="pres">
      <dgm:prSet presAssocID="{8D0E58B8-6FD3-4260-8A7B-4EC19A98EA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45EE5-EE17-4CD3-A31F-58B19282BC5A}" type="pres">
      <dgm:prSet presAssocID="{8D0E58B8-6FD3-4260-8A7B-4EC19A98EAE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ACC47-9449-45C3-B3B9-19C73ED4A044}" type="presOf" srcId="{F1641AEF-45FE-49BA-8DBE-3F6E9EF829C7}" destId="{BAC45EE5-EE17-4CD3-A31F-58B19282BC5A}" srcOrd="0" destOrd="0" presId="urn:microsoft.com/office/officeart/2005/8/layout/vList2"/>
    <dgm:cxn modelId="{B1806FE3-5D5D-42E0-A8B4-3A1E0509BF10}" type="presOf" srcId="{C4FA21DD-862D-4F56-A383-A29B79D572F5}" destId="{946333DC-2A63-4290-8EF4-1CEF082D4106}" srcOrd="0" destOrd="2" presId="urn:microsoft.com/office/officeart/2005/8/layout/vList2"/>
    <dgm:cxn modelId="{53DEEEAC-34EC-429A-8606-A9CEA4D16136}" type="presOf" srcId="{59662FDB-F5E1-4A86-8898-5826B76B920A}" destId="{946333DC-2A63-4290-8EF4-1CEF082D4106}" srcOrd="0" destOrd="1" presId="urn:microsoft.com/office/officeart/2005/8/layout/vList2"/>
    <dgm:cxn modelId="{2BC86EF3-CA45-4492-80CE-542F10F2E902}" srcId="{B0D8096D-CF43-45FE-91B9-127DFD2B61F2}" destId="{9B5DF100-1C30-41B2-9149-76B0A611CDA2}" srcOrd="3" destOrd="0" parTransId="{5782551D-A340-46DE-ACDC-E29B29C6D213}" sibTransId="{65E396AC-8036-4D0C-A8DE-669BADA777C9}"/>
    <dgm:cxn modelId="{83A0523F-FACA-4BC0-BCA3-D00281A8A988}" type="presOf" srcId="{C4308712-7B35-4C84-8742-AA2BA59CF528}" destId="{61A75630-CCEA-4031-8CFA-A597455181D6}" srcOrd="0" destOrd="2" presId="urn:microsoft.com/office/officeart/2005/8/layout/vList2"/>
    <dgm:cxn modelId="{A3AF2B8B-943B-422F-ABE0-449BEB3E6804}" srcId="{B83C6B62-142E-4A92-BCA7-1337E4042F21}" destId="{9CDD3CE8-6E5D-4355-8938-BA34701C6C48}" srcOrd="3" destOrd="0" parTransId="{7BEA6515-D9C2-42F1-8FDA-CCFC88A9C2DF}" sibTransId="{13D19BB1-2487-4E9B-B6FF-5024A81606E2}"/>
    <dgm:cxn modelId="{E19AB1D5-5716-42B8-80EA-A2082008A2A4}" srcId="{B0D8096D-CF43-45FE-91B9-127DFD2B61F2}" destId="{C4308712-7B35-4C84-8742-AA2BA59CF528}" srcOrd="2" destOrd="0" parTransId="{F3D754A4-74A4-4E61-BD9C-F97C8E08C342}" sibTransId="{E06FB22A-2C71-4C9B-A513-14D4D59B5916}"/>
    <dgm:cxn modelId="{8D106F86-1F95-4920-95B5-F3BECA2FDAC8}" srcId="{8D0E58B8-6FD3-4260-8A7B-4EC19A98EAEC}" destId="{5B82093B-D124-4B88-90B4-44E7D1E98BB0}" srcOrd="3" destOrd="0" parTransId="{B5DF0A6F-772B-42E2-B25B-3091F690C200}" sibTransId="{48A05442-480C-4C22-90DB-0D143C6AFC65}"/>
    <dgm:cxn modelId="{8AF5CAEC-6E7E-4D16-8566-79772A0EE68F}" srcId="{8D0E58B8-6FD3-4260-8A7B-4EC19A98EAEC}" destId="{F1641AEF-45FE-49BA-8DBE-3F6E9EF829C7}" srcOrd="0" destOrd="0" parTransId="{69D120A7-322C-4F2B-92CD-3E5D6D97AC7A}" sibTransId="{7B9D4C50-6C79-401D-8408-F445AD0D134D}"/>
    <dgm:cxn modelId="{E900C34A-2FE0-4CBD-BCD7-1718AB046B52}" type="presOf" srcId="{B8835EB8-943B-4949-B80F-4A05F6641EC0}" destId="{61A75630-CCEA-4031-8CFA-A597455181D6}" srcOrd="0" destOrd="4" presId="urn:microsoft.com/office/officeart/2005/8/layout/vList2"/>
    <dgm:cxn modelId="{82A5779E-FE9E-415C-88E6-BD8E29FC5870}" type="presOf" srcId="{E7717FA1-48A2-4C56-898F-5DE36DDF1B95}" destId="{BAC45EE5-EE17-4CD3-A31F-58B19282BC5A}" srcOrd="0" destOrd="2" presId="urn:microsoft.com/office/officeart/2005/8/layout/vList2"/>
    <dgm:cxn modelId="{C6769C93-7992-41B8-B842-08F92819ED65}" srcId="{B83C6B62-142E-4A92-BCA7-1337E4042F21}" destId="{C4FA21DD-862D-4F56-A383-A29B79D572F5}" srcOrd="2" destOrd="0" parTransId="{E60DD064-CE99-4BA8-9E15-8B14949AC993}" sibTransId="{6781889E-D3F6-4DBE-BE94-D366D937FC93}"/>
    <dgm:cxn modelId="{1B081C7D-A920-4EF5-88D5-96F26FA1FABF}" type="presOf" srcId="{5B82093B-D124-4B88-90B4-44E7D1E98BB0}" destId="{BAC45EE5-EE17-4CD3-A31F-58B19282BC5A}" srcOrd="0" destOrd="3" presId="urn:microsoft.com/office/officeart/2005/8/layout/vList2"/>
    <dgm:cxn modelId="{6CEFC7BF-4F31-45CC-98C3-53E7AC67123D}" type="presOf" srcId="{B0D8096D-CF43-45FE-91B9-127DFD2B61F2}" destId="{BE6F150F-EC01-406B-8671-2974EAD17993}" srcOrd="0" destOrd="0" presId="urn:microsoft.com/office/officeart/2005/8/layout/vList2"/>
    <dgm:cxn modelId="{C553647F-B060-458C-80D2-38BFEDDADF85}" srcId="{510D51D5-461A-43F5-BDCC-0687E447C3C2}" destId="{B83C6B62-142E-4A92-BCA7-1337E4042F21}" srcOrd="0" destOrd="0" parTransId="{6FFEB41F-19EC-4BF0-A689-022BEA8E0DFE}" sibTransId="{79F901B3-E4C2-49A0-BF3D-9F9D887AB234}"/>
    <dgm:cxn modelId="{E194E22B-E38C-4596-97E9-7F70E1A7AEE2}" type="presOf" srcId="{62DC98FE-28FD-473A-B9F5-29B787790ABB}" destId="{BAC45EE5-EE17-4CD3-A31F-58B19282BC5A}" srcOrd="0" destOrd="1" presId="urn:microsoft.com/office/officeart/2005/8/layout/vList2"/>
    <dgm:cxn modelId="{D9F33574-A439-4473-BACE-E0EF97748DEF}" srcId="{B83C6B62-142E-4A92-BCA7-1337E4042F21}" destId="{59662FDB-F5E1-4A86-8898-5826B76B920A}" srcOrd="1" destOrd="0" parTransId="{68067582-3BD6-4051-A817-1DA153FDCD1C}" sibTransId="{C188A2FA-E87C-4CFB-92B1-4B0FEE2469FD}"/>
    <dgm:cxn modelId="{523E2E04-02B6-4D1F-AF91-91E143B3EF9E}" srcId="{B83C6B62-142E-4A92-BCA7-1337E4042F21}" destId="{6BE61C27-10A0-4C2E-8AD5-81B81F7395FC}" srcOrd="0" destOrd="0" parTransId="{33F2B945-BD7F-435D-9A35-FFB5FB311EFF}" sibTransId="{7AC2837E-AC58-4550-BACD-926045FEAC2E}"/>
    <dgm:cxn modelId="{3F61B091-774D-4564-8EE2-48B106275DFE}" srcId="{8D0E58B8-6FD3-4260-8A7B-4EC19A98EAEC}" destId="{E7717FA1-48A2-4C56-898F-5DE36DDF1B95}" srcOrd="2" destOrd="0" parTransId="{7B3A84D5-5E80-41EE-8D4A-87141B9E898E}" sibTransId="{7C43A1B2-B5AA-4B4B-B587-5FC8EC9246B4}"/>
    <dgm:cxn modelId="{51519C3A-1F4D-4435-AADF-C5DFD17C77B7}" type="presOf" srcId="{B83C6B62-142E-4A92-BCA7-1337E4042F21}" destId="{1F164E11-C5E8-46F2-A22E-13A3C974112A}" srcOrd="0" destOrd="0" presId="urn:microsoft.com/office/officeart/2005/8/layout/vList2"/>
    <dgm:cxn modelId="{8FB6BA28-71B0-4465-84D3-5455685C5682}" type="presOf" srcId="{9CDD3CE8-6E5D-4355-8938-BA34701C6C48}" destId="{946333DC-2A63-4290-8EF4-1CEF082D4106}" srcOrd="0" destOrd="3" presId="urn:microsoft.com/office/officeart/2005/8/layout/vList2"/>
    <dgm:cxn modelId="{456A5599-D116-4E00-9213-AA2988B0DF69}" type="presOf" srcId="{9B5DF100-1C30-41B2-9149-76B0A611CDA2}" destId="{61A75630-CCEA-4031-8CFA-A597455181D6}" srcOrd="0" destOrd="3" presId="urn:microsoft.com/office/officeart/2005/8/layout/vList2"/>
    <dgm:cxn modelId="{4495FD60-600F-45A2-B337-654EF612885B}" srcId="{510D51D5-461A-43F5-BDCC-0687E447C3C2}" destId="{8D0E58B8-6FD3-4260-8A7B-4EC19A98EAEC}" srcOrd="2" destOrd="0" parTransId="{624C50F7-CFC9-4E70-8E1B-A28E2EE68DCA}" sibTransId="{EC0E928E-2361-4F37-8E1B-C72C9F0B116E}"/>
    <dgm:cxn modelId="{20CDCA81-42A1-41DC-846C-DBFC79C05A22}" type="presOf" srcId="{510D51D5-461A-43F5-BDCC-0687E447C3C2}" destId="{102DCBA8-0556-4E82-B033-CCC47FCB0780}" srcOrd="0" destOrd="0" presId="urn:microsoft.com/office/officeart/2005/8/layout/vList2"/>
    <dgm:cxn modelId="{229C6E49-E195-4A89-9F47-4CE1B30002C6}" type="presOf" srcId="{6BE61C27-10A0-4C2E-8AD5-81B81F7395FC}" destId="{946333DC-2A63-4290-8EF4-1CEF082D4106}" srcOrd="0" destOrd="0" presId="urn:microsoft.com/office/officeart/2005/8/layout/vList2"/>
    <dgm:cxn modelId="{CC25DC6D-8ECA-45BD-9068-C1512EBE5002}" srcId="{510D51D5-461A-43F5-BDCC-0687E447C3C2}" destId="{B0D8096D-CF43-45FE-91B9-127DFD2B61F2}" srcOrd="1" destOrd="0" parTransId="{0DE8A888-0889-4F08-B324-A3E9067EFFF4}" sibTransId="{78AF651E-207E-441C-AA22-88FAAB0D5F37}"/>
    <dgm:cxn modelId="{FC1D2E30-B902-4832-96CF-240815665EF4}" type="presOf" srcId="{ADAF0074-24FC-4481-9C5A-0F88B544650A}" destId="{61A75630-CCEA-4031-8CFA-A597455181D6}" srcOrd="0" destOrd="0" presId="urn:microsoft.com/office/officeart/2005/8/layout/vList2"/>
    <dgm:cxn modelId="{04EAC682-2EDC-41D3-9AC3-22E64B0992B6}" srcId="{B0D8096D-CF43-45FE-91B9-127DFD2B61F2}" destId="{B8835EB8-943B-4949-B80F-4A05F6641EC0}" srcOrd="4" destOrd="0" parTransId="{58681917-5A93-4B76-A79F-7D97E646A8F2}" sibTransId="{B8BB2B13-D18C-4116-9B7B-D0CD410D5884}"/>
    <dgm:cxn modelId="{4F866578-8C7B-48C2-9F3E-B34152263DCB}" srcId="{B0D8096D-CF43-45FE-91B9-127DFD2B61F2}" destId="{AE913ECA-534B-4B04-B614-8E966D9F45D9}" srcOrd="1" destOrd="0" parTransId="{CE3A50E7-01AA-4E89-86C1-A4F93CE093D6}" sibTransId="{D287FA71-CAB8-403D-ABD4-BE720DEC3496}"/>
    <dgm:cxn modelId="{C0B00BCC-FE3C-4EB7-BB25-C007B4941AE4}" srcId="{B0D8096D-CF43-45FE-91B9-127DFD2B61F2}" destId="{ADAF0074-24FC-4481-9C5A-0F88B544650A}" srcOrd="0" destOrd="0" parTransId="{53269173-C230-45DC-AA9E-9C5C7B74C103}" sibTransId="{313047E1-2A56-4BC2-B967-590E7CBA6602}"/>
    <dgm:cxn modelId="{43FB4CEE-D5D5-42E5-8627-8D7589392E6E}" srcId="{8D0E58B8-6FD3-4260-8A7B-4EC19A98EAEC}" destId="{62DC98FE-28FD-473A-B9F5-29B787790ABB}" srcOrd="1" destOrd="0" parTransId="{20583D5A-A026-4B14-8636-86CE9D240503}" sibTransId="{D71004C5-CF3B-4A5B-B74A-058EA43116FE}"/>
    <dgm:cxn modelId="{CC66AA38-B052-4521-BA3D-EE390A1521DA}" type="presOf" srcId="{8D0E58B8-6FD3-4260-8A7B-4EC19A98EAEC}" destId="{96BE07C2-3533-4D82-A488-DA6374B566F6}" srcOrd="0" destOrd="0" presId="urn:microsoft.com/office/officeart/2005/8/layout/vList2"/>
    <dgm:cxn modelId="{CF08F459-D3A5-45CB-AE03-C680D7BEFAAF}" type="presOf" srcId="{AE913ECA-534B-4B04-B614-8E966D9F45D9}" destId="{61A75630-CCEA-4031-8CFA-A597455181D6}" srcOrd="0" destOrd="1" presId="urn:microsoft.com/office/officeart/2005/8/layout/vList2"/>
    <dgm:cxn modelId="{1A3439BC-9217-4563-9F69-AF87C9525EAF}" type="presParOf" srcId="{102DCBA8-0556-4E82-B033-CCC47FCB0780}" destId="{1F164E11-C5E8-46F2-A22E-13A3C974112A}" srcOrd="0" destOrd="0" presId="urn:microsoft.com/office/officeart/2005/8/layout/vList2"/>
    <dgm:cxn modelId="{9CCE9D25-C498-481C-AD4B-57933387AF80}" type="presParOf" srcId="{102DCBA8-0556-4E82-B033-CCC47FCB0780}" destId="{946333DC-2A63-4290-8EF4-1CEF082D4106}" srcOrd="1" destOrd="0" presId="urn:microsoft.com/office/officeart/2005/8/layout/vList2"/>
    <dgm:cxn modelId="{83539A9E-DAD7-4F90-AE68-26635E03DED8}" type="presParOf" srcId="{102DCBA8-0556-4E82-B033-CCC47FCB0780}" destId="{BE6F150F-EC01-406B-8671-2974EAD17993}" srcOrd="2" destOrd="0" presId="urn:microsoft.com/office/officeart/2005/8/layout/vList2"/>
    <dgm:cxn modelId="{9C44CB34-B75D-45C0-9106-4357D0DEA53C}" type="presParOf" srcId="{102DCBA8-0556-4E82-B033-CCC47FCB0780}" destId="{61A75630-CCEA-4031-8CFA-A597455181D6}" srcOrd="3" destOrd="0" presId="urn:microsoft.com/office/officeart/2005/8/layout/vList2"/>
    <dgm:cxn modelId="{8E150A3C-9746-4ACD-915C-9A7C26C8C272}" type="presParOf" srcId="{102DCBA8-0556-4E82-B033-CCC47FCB0780}" destId="{96BE07C2-3533-4D82-A488-DA6374B566F6}" srcOrd="4" destOrd="0" presId="urn:microsoft.com/office/officeart/2005/8/layout/vList2"/>
    <dgm:cxn modelId="{58CDD08A-34D7-4399-857E-B62962822E8D}" type="presParOf" srcId="{102DCBA8-0556-4E82-B033-CCC47FCB0780}" destId="{BAC45EE5-EE17-4CD3-A31F-58B19282BC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93DE7E-9C51-4411-AA0A-9B295A58822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DB517F-0D9A-4C6D-8F78-0B6AB0EF81E9}">
      <dgm:prSet phldrT="[Text]"/>
      <dgm:spPr/>
      <dgm:t>
        <a:bodyPr/>
        <a:lstStyle/>
        <a:p>
          <a:r>
            <a:rPr lang="en-US" b="1" dirty="0"/>
            <a:t>4. Implications</a:t>
          </a:r>
        </a:p>
      </dgm:t>
    </dgm:pt>
    <dgm:pt modelId="{A3E11452-9BE2-4AAE-BAE4-B789EE9DFD6E}" type="parTrans" cxnId="{5088B7D4-F446-4F9B-A469-984F78A15159}">
      <dgm:prSet/>
      <dgm:spPr/>
      <dgm:t>
        <a:bodyPr/>
        <a:lstStyle/>
        <a:p>
          <a:endParaRPr lang="en-US"/>
        </a:p>
      </dgm:t>
    </dgm:pt>
    <dgm:pt modelId="{22D04D70-C43D-4617-949A-E5DD5A5A9F9F}" type="sibTrans" cxnId="{5088B7D4-F446-4F9B-A469-984F78A15159}">
      <dgm:prSet/>
      <dgm:spPr/>
      <dgm:t>
        <a:bodyPr/>
        <a:lstStyle/>
        <a:p>
          <a:endParaRPr lang="en-US"/>
        </a:p>
      </dgm:t>
    </dgm:pt>
    <dgm:pt modelId="{AE5B0E3C-0EE2-4775-BDB4-6620389FC7B7}">
      <dgm:prSet/>
      <dgm:spPr/>
      <dgm:t>
        <a:bodyPr/>
        <a:lstStyle/>
        <a:p>
          <a:r>
            <a:rPr lang="en-US" dirty="0"/>
            <a:t>Theoretical level</a:t>
          </a:r>
        </a:p>
      </dgm:t>
    </dgm:pt>
    <dgm:pt modelId="{33C66787-0C40-4174-9844-2D3534A9D773}" type="parTrans" cxnId="{B2E4AC19-7D46-47B3-845E-E35079948B5B}">
      <dgm:prSet/>
      <dgm:spPr/>
      <dgm:t>
        <a:bodyPr/>
        <a:lstStyle/>
        <a:p>
          <a:endParaRPr lang="en-US"/>
        </a:p>
      </dgm:t>
    </dgm:pt>
    <dgm:pt modelId="{29BD681F-5E0E-4481-ACAA-72A53FB768EF}" type="sibTrans" cxnId="{B2E4AC19-7D46-47B3-845E-E35079948B5B}">
      <dgm:prSet/>
      <dgm:spPr/>
      <dgm:t>
        <a:bodyPr/>
        <a:lstStyle/>
        <a:p>
          <a:endParaRPr lang="en-US"/>
        </a:p>
      </dgm:t>
    </dgm:pt>
    <dgm:pt modelId="{A6C3CB43-9FDC-4F8A-B1A1-71C58B91B731}">
      <dgm:prSet/>
      <dgm:spPr/>
      <dgm:t>
        <a:bodyPr/>
        <a:lstStyle/>
        <a:p>
          <a:r>
            <a:rPr lang="en-US" dirty="0"/>
            <a:t>Cross-context applicability of YCDC scale: Help meet the imperative need for the development of a standardized instrument for measuring young people’s career development competence in school-to-work transitions </a:t>
          </a:r>
        </a:p>
      </dgm:t>
    </dgm:pt>
    <dgm:pt modelId="{F8D60A6A-9B00-491B-878D-CC3F2476E25A}" type="parTrans" cxnId="{5EA2F617-C2B9-42ED-A410-CAFC454623C1}">
      <dgm:prSet/>
      <dgm:spPr/>
      <dgm:t>
        <a:bodyPr/>
        <a:lstStyle/>
        <a:p>
          <a:endParaRPr lang="en-US"/>
        </a:p>
      </dgm:t>
    </dgm:pt>
    <dgm:pt modelId="{5E9D90B3-F888-423E-90DC-CE09E8F4C998}" type="sibTrans" cxnId="{5EA2F617-C2B9-42ED-A410-CAFC454623C1}">
      <dgm:prSet/>
      <dgm:spPr/>
      <dgm:t>
        <a:bodyPr/>
        <a:lstStyle/>
        <a:p>
          <a:endParaRPr lang="en-US"/>
        </a:p>
      </dgm:t>
    </dgm:pt>
    <dgm:pt modelId="{4A074C29-9525-4DDD-A316-EC55145E4904}">
      <dgm:prSet/>
      <dgm:spPr/>
      <dgm:t>
        <a:bodyPr/>
        <a:lstStyle/>
        <a:p>
          <a:r>
            <a:rPr lang="en-US" dirty="0"/>
            <a:t>Practical level</a:t>
          </a:r>
        </a:p>
      </dgm:t>
    </dgm:pt>
    <dgm:pt modelId="{9D854E5C-B6D7-4CFB-BCD4-C5E6BDED9B2F}" type="parTrans" cxnId="{BAEB5E85-21F6-4E7B-9D96-0370AB0DC6A4}">
      <dgm:prSet/>
      <dgm:spPr/>
      <dgm:t>
        <a:bodyPr/>
        <a:lstStyle/>
        <a:p>
          <a:endParaRPr lang="en-US"/>
        </a:p>
      </dgm:t>
    </dgm:pt>
    <dgm:pt modelId="{1C4C7F7E-B511-4EEC-8E9F-9B27ADD535D9}" type="sibTrans" cxnId="{BAEB5E85-21F6-4E7B-9D96-0370AB0DC6A4}">
      <dgm:prSet/>
      <dgm:spPr/>
      <dgm:t>
        <a:bodyPr/>
        <a:lstStyle/>
        <a:p>
          <a:endParaRPr lang="en-US"/>
        </a:p>
      </dgm:t>
    </dgm:pt>
    <dgm:pt modelId="{566D1EDC-9AF8-4637-A2C3-550315F183AB}">
      <dgm:prSet/>
      <dgm:spPr/>
      <dgm:t>
        <a:bodyPr/>
        <a:lstStyle/>
        <a:p>
          <a:r>
            <a:rPr lang="en-US" dirty="0"/>
            <a:t>Policymakers, teachers, career counselors, and social workers: The YCDC scale is advisable for them to assist young people to identify their career development competency and successfully navigate the transition through education into employment</a:t>
          </a:r>
        </a:p>
      </dgm:t>
    </dgm:pt>
    <dgm:pt modelId="{A6575921-AE48-4484-A6AF-81D5545863F5}" type="parTrans" cxnId="{E6B47F27-D90F-49B5-9249-5FF1C4B0B0B8}">
      <dgm:prSet/>
      <dgm:spPr/>
      <dgm:t>
        <a:bodyPr/>
        <a:lstStyle/>
        <a:p>
          <a:endParaRPr lang="en-US"/>
        </a:p>
      </dgm:t>
    </dgm:pt>
    <dgm:pt modelId="{E0095A7C-0141-41D7-82FC-F8B7DF7C6E01}" type="sibTrans" cxnId="{E6B47F27-D90F-49B5-9249-5FF1C4B0B0B8}">
      <dgm:prSet/>
      <dgm:spPr/>
      <dgm:t>
        <a:bodyPr/>
        <a:lstStyle/>
        <a:p>
          <a:endParaRPr lang="en-US"/>
        </a:p>
      </dgm:t>
    </dgm:pt>
    <dgm:pt modelId="{C83AD3CA-4797-47FB-8DEC-286DA8307905}">
      <dgm:prSet/>
      <dgm:spPr/>
      <dgm:t>
        <a:bodyPr/>
        <a:lstStyle/>
        <a:p>
          <a:r>
            <a:rPr lang="en-US" b="1" dirty="0"/>
            <a:t>5. Limitations</a:t>
          </a:r>
        </a:p>
      </dgm:t>
    </dgm:pt>
    <dgm:pt modelId="{DD34DAA9-A4D8-4B98-9D77-96EA125E643F}" type="parTrans" cxnId="{DE349ECA-0994-4B02-85D7-D7C2D4955A16}">
      <dgm:prSet/>
      <dgm:spPr/>
      <dgm:t>
        <a:bodyPr/>
        <a:lstStyle/>
        <a:p>
          <a:endParaRPr lang="en-US"/>
        </a:p>
      </dgm:t>
    </dgm:pt>
    <dgm:pt modelId="{7D65DFF7-847F-47F6-AEF9-0F9DCEABDCA3}" type="sibTrans" cxnId="{DE349ECA-0994-4B02-85D7-D7C2D4955A16}">
      <dgm:prSet/>
      <dgm:spPr/>
      <dgm:t>
        <a:bodyPr/>
        <a:lstStyle/>
        <a:p>
          <a:endParaRPr lang="en-US"/>
        </a:p>
      </dgm:t>
    </dgm:pt>
    <dgm:pt modelId="{FA36B54A-25CC-4A5C-9065-947A719365F8}">
      <dgm:prSet/>
      <dgm:spPr/>
      <dgm:t>
        <a:bodyPr/>
        <a:lstStyle/>
        <a:p>
          <a:r>
            <a:rPr lang="en-US" dirty="0"/>
            <a:t>Limit to the young people in the status of school-to-work transition in Hong Kong</a:t>
          </a:r>
        </a:p>
      </dgm:t>
    </dgm:pt>
    <dgm:pt modelId="{8B2E97B9-20CF-4D9A-B830-7610BD99B16B}" type="parTrans" cxnId="{D251BBE8-E9DC-4953-9CA8-43299EE25E27}">
      <dgm:prSet/>
      <dgm:spPr/>
      <dgm:t>
        <a:bodyPr/>
        <a:lstStyle/>
        <a:p>
          <a:endParaRPr lang="en-US"/>
        </a:p>
      </dgm:t>
    </dgm:pt>
    <dgm:pt modelId="{3FB4173F-6E50-42CA-9E26-001A5E4AC250}" type="sibTrans" cxnId="{D251BBE8-E9DC-4953-9CA8-43299EE25E27}">
      <dgm:prSet/>
      <dgm:spPr/>
      <dgm:t>
        <a:bodyPr/>
        <a:lstStyle/>
        <a:p>
          <a:endParaRPr lang="en-US"/>
        </a:p>
      </dgm:t>
    </dgm:pt>
    <dgm:pt modelId="{5B2939C6-FF12-497E-8BD0-4FDC4D425366}">
      <dgm:prSet/>
      <dgm:spPr/>
      <dgm:t>
        <a:bodyPr/>
        <a:lstStyle/>
        <a:p>
          <a:r>
            <a:rPr lang="en-US" dirty="0"/>
            <a:t>The median was used as a cut-off point for the years of residence in Hong Kong</a:t>
          </a:r>
        </a:p>
      </dgm:t>
    </dgm:pt>
    <dgm:pt modelId="{1A13978E-AF62-4CAF-A880-E469F48AAF8D}" type="parTrans" cxnId="{5BD4163B-FF93-476F-85F7-68485C256093}">
      <dgm:prSet/>
      <dgm:spPr/>
      <dgm:t>
        <a:bodyPr/>
        <a:lstStyle/>
        <a:p>
          <a:endParaRPr lang="en-US"/>
        </a:p>
      </dgm:t>
    </dgm:pt>
    <dgm:pt modelId="{D5A44CF9-5BE2-46A5-B539-DD42EEEF5FE6}" type="sibTrans" cxnId="{5BD4163B-FF93-476F-85F7-68485C256093}">
      <dgm:prSet/>
      <dgm:spPr/>
      <dgm:t>
        <a:bodyPr/>
        <a:lstStyle/>
        <a:p>
          <a:endParaRPr lang="en-US"/>
        </a:p>
      </dgm:t>
    </dgm:pt>
    <dgm:pt modelId="{32E5D99D-FA7F-468D-B053-9A4A63805152}">
      <dgm:prSet/>
      <dgm:spPr/>
      <dgm:t>
        <a:bodyPr/>
        <a:lstStyle/>
        <a:p>
          <a:r>
            <a:rPr lang="en-US" dirty="0"/>
            <a:t>The cross-sectional nature of the present study: Need to verify the test-retest reliability of the scale by longitudinal data in future studies</a:t>
          </a:r>
        </a:p>
      </dgm:t>
    </dgm:pt>
    <dgm:pt modelId="{D3332F0C-4174-4A14-9F1F-8FDECBE1E2D4}" type="parTrans" cxnId="{384B4E64-52D2-4E7A-8101-C88962F722A0}">
      <dgm:prSet/>
      <dgm:spPr/>
      <dgm:t>
        <a:bodyPr/>
        <a:lstStyle/>
        <a:p>
          <a:endParaRPr lang="en-US"/>
        </a:p>
      </dgm:t>
    </dgm:pt>
    <dgm:pt modelId="{196A22C2-73BA-4FB7-93D3-2CC6F0788FD5}" type="sibTrans" cxnId="{384B4E64-52D2-4E7A-8101-C88962F722A0}">
      <dgm:prSet/>
      <dgm:spPr/>
      <dgm:t>
        <a:bodyPr/>
        <a:lstStyle/>
        <a:p>
          <a:endParaRPr lang="en-US"/>
        </a:p>
      </dgm:t>
    </dgm:pt>
    <dgm:pt modelId="{B6BBC2F8-A5E8-4590-8DA2-E15256F8F37C}">
      <dgm:prSet/>
      <dgm:spPr/>
      <dgm:t>
        <a:bodyPr/>
        <a:lstStyle/>
        <a:p>
          <a:endParaRPr lang="en-US" dirty="0"/>
        </a:p>
      </dgm:t>
    </dgm:pt>
    <dgm:pt modelId="{60ADB4E2-F931-4605-A658-F0D40AAC6133}" type="parTrans" cxnId="{5949CF83-02BF-4838-A289-B4D7259451E0}">
      <dgm:prSet/>
      <dgm:spPr/>
      <dgm:t>
        <a:bodyPr/>
        <a:lstStyle/>
        <a:p>
          <a:endParaRPr lang="en-US"/>
        </a:p>
      </dgm:t>
    </dgm:pt>
    <dgm:pt modelId="{5DDE79B9-85B3-46AC-87A3-830EFD05C49A}" type="sibTrans" cxnId="{5949CF83-02BF-4838-A289-B4D7259451E0}">
      <dgm:prSet/>
      <dgm:spPr/>
      <dgm:t>
        <a:bodyPr/>
        <a:lstStyle/>
        <a:p>
          <a:endParaRPr lang="en-US"/>
        </a:p>
      </dgm:t>
    </dgm:pt>
    <dgm:pt modelId="{5DFE99A4-13B1-4B01-BC0C-C388034D5FF2}" type="pres">
      <dgm:prSet presAssocID="{1F93DE7E-9C51-4411-AA0A-9B295A588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3E15DF-B56F-4AF8-985A-6D70264F5FC2}" type="pres">
      <dgm:prSet presAssocID="{0BDB517F-0D9A-4C6D-8F78-0B6AB0EF81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2749A-4B2C-4949-9F07-8AED68101253}" type="pres">
      <dgm:prSet presAssocID="{0BDB517F-0D9A-4C6D-8F78-0B6AB0EF81E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86C4D-689B-4B9B-B106-5483BB8C2B8E}" type="pres">
      <dgm:prSet presAssocID="{C83AD3CA-4797-47FB-8DEC-286DA83079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64F46-08E6-4B9B-BCFD-6CE95252AC85}" type="pres">
      <dgm:prSet presAssocID="{C83AD3CA-4797-47FB-8DEC-286DA830790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FCCCE-1FE4-4C62-BD09-798959F49048}" type="presOf" srcId="{C83AD3CA-4797-47FB-8DEC-286DA8307905}" destId="{04286C4D-689B-4B9B-B106-5483BB8C2B8E}" srcOrd="0" destOrd="0" presId="urn:microsoft.com/office/officeart/2005/8/layout/vList2"/>
    <dgm:cxn modelId="{5BD4163B-FF93-476F-85F7-68485C256093}" srcId="{C83AD3CA-4797-47FB-8DEC-286DA8307905}" destId="{5B2939C6-FF12-497E-8BD0-4FDC4D425366}" srcOrd="1" destOrd="0" parTransId="{1A13978E-AF62-4CAF-A880-E469F48AAF8D}" sibTransId="{D5A44CF9-5BE2-46A5-B539-DD42EEEF5FE6}"/>
    <dgm:cxn modelId="{3F6A277A-3661-4C17-B40A-00D29E2157DF}" type="presOf" srcId="{0BDB517F-0D9A-4C6D-8F78-0B6AB0EF81E9}" destId="{2D3E15DF-B56F-4AF8-985A-6D70264F5FC2}" srcOrd="0" destOrd="0" presId="urn:microsoft.com/office/officeart/2005/8/layout/vList2"/>
    <dgm:cxn modelId="{D251BBE8-E9DC-4953-9CA8-43299EE25E27}" srcId="{C83AD3CA-4797-47FB-8DEC-286DA8307905}" destId="{FA36B54A-25CC-4A5C-9065-947A719365F8}" srcOrd="0" destOrd="0" parTransId="{8B2E97B9-20CF-4D9A-B830-7610BD99B16B}" sibTransId="{3FB4173F-6E50-42CA-9E26-001A5E4AC250}"/>
    <dgm:cxn modelId="{5088B7D4-F446-4F9B-A469-984F78A15159}" srcId="{1F93DE7E-9C51-4411-AA0A-9B295A588220}" destId="{0BDB517F-0D9A-4C6D-8F78-0B6AB0EF81E9}" srcOrd="0" destOrd="0" parTransId="{A3E11452-9BE2-4AAE-BAE4-B789EE9DFD6E}" sibTransId="{22D04D70-C43D-4617-949A-E5DD5A5A9F9F}"/>
    <dgm:cxn modelId="{FA038D82-90E2-467C-8831-D72F3ADAF4D2}" type="presOf" srcId="{4A074C29-9525-4DDD-A316-EC55145E4904}" destId="{0F32749A-4B2C-4949-9F07-8AED68101253}" srcOrd="0" destOrd="2" presId="urn:microsoft.com/office/officeart/2005/8/layout/vList2"/>
    <dgm:cxn modelId="{384B4E64-52D2-4E7A-8101-C88962F722A0}" srcId="{C83AD3CA-4797-47FB-8DEC-286DA8307905}" destId="{32E5D99D-FA7F-468D-B053-9A4A63805152}" srcOrd="2" destOrd="0" parTransId="{D3332F0C-4174-4A14-9F1F-8FDECBE1E2D4}" sibTransId="{196A22C2-73BA-4FB7-93D3-2CC6F0788FD5}"/>
    <dgm:cxn modelId="{221BEA32-B0FE-4FEE-9EC0-8814A50425EC}" type="presOf" srcId="{1F93DE7E-9C51-4411-AA0A-9B295A588220}" destId="{5DFE99A4-13B1-4B01-BC0C-C388034D5FF2}" srcOrd="0" destOrd="0" presId="urn:microsoft.com/office/officeart/2005/8/layout/vList2"/>
    <dgm:cxn modelId="{1603AB38-0183-4B34-AEB3-46F6ACEC97AC}" type="presOf" srcId="{B6BBC2F8-A5E8-4590-8DA2-E15256F8F37C}" destId="{0F32749A-4B2C-4949-9F07-8AED68101253}" srcOrd="0" destOrd="4" presId="urn:microsoft.com/office/officeart/2005/8/layout/vList2"/>
    <dgm:cxn modelId="{193E1DFB-1A3F-4CF8-B549-0C71145C9CB1}" type="presOf" srcId="{AE5B0E3C-0EE2-4775-BDB4-6620389FC7B7}" destId="{0F32749A-4B2C-4949-9F07-8AED68101253}" srcOrd="0" destOrd="0" presId="urn:microsoft.com/office/officeart/2005/8/layout/vList2"/>
    <dgm:cxn modelId="{385A0A31-3295-453E-9188-D39052685849}" type="presOf" srcId="{566D1EDC-9AF8-4637-A2C3-550315F183AB}" destId="{0F32749A-4B2C-4949-9F07-8AED68101253}" srcOrd="0" destOrd="3" presId="urn:microsoft.com/office/officeart/2005/8/layout/vList2"/>
    <dgm:cxn modelId="{5949CF83-02BF-4838-A289-B4D7259451E0}" srcId="{0BDB517F-0D9A-4C6D-8F78-0B6AB0EF81E9}" destId="{B6BBC2F8-A5E8-4590-8DA2-E15256F8F37C}" srcOrd="2" destOrd="0" parTransId="{60ADB4E2-F931-4605-A658-F0D40AAC6133}" sibTransId="{5DDE79B9-85B3-46AC-87A3-830EFD05C49A}"/>
    <dgm:cxn modelId="{B2E4AC19-7D46-47B3-845E-E35079948B5B}" srcId="{0BDB517F-0D9A-4C6D-8F78-0B6AB0EF81E9}" destId="{AE5B0E3C-0EE2-4775-BDB4-6620389FC7B7}" srcOrd="0" destOrd="0" parTransId="{33C66787-0C40-4174-9844-2D3534A9D773}" sibTransId="{29BD681F-5E0E-4481-ACAA-72A53FB768EF}"/>
    <dgm:cxn modelId="{5EA2F617-C2B9-42ED-A410-CAFC454623C1}" srcId="{AE5B0E3C-0EE2-4775-BDB4-6620389FC7B7}" destId="{A6C3CB43-9FDC-4F8A-B1A1-71C58B91B731}" srcOrd="0" destOrd="0" parTransId="{F8D60A6A-9B00-491B-878D-CC3F2476E25A}" sibTransId="{5E9D90B3-F888-423E-90DC-CE09E8F4C998}"/>
    <dgm:cxn modelId="{6BEBA0DF-925F-4387-BBF4-FEA7212423A7}" type="presOf" srcId="{5B2939C6-FF12-497E-8BD0-4FDC4D425366}" destId="{CB864F46-08E6-4B9B-BCFD-6CE95252AC85}" srcOrd="0" destOrd="1" presId="urn:microsoft.com/office/officeart/2005/8/layout/vList2"/>
    <dgm:cxn modelId="{50C43CB3-EFBA-44C6-856E-0A35B8F84CBE}" type="presOf" srcId="{32E5D99D-FA7F-468D-B053-9A4A63805152}" destId="{CB864F46-08E6-4B9B-BCFD-6CE95252AC85}" srcOrd="0" destOrd="2" presId="urn:microsoft.com/office/officeart/2005/8/layout/vList2"/>
    <dgm:cxn modelId="{DE349ECA-0994-4B02-85D7-D7C2D4955A16}" srcId="{1F93DE7E-9C51-4411-AA0A-9B295A588220}" destId="{C83AD3CA-4797-47FB-8DEC-286DA8307905}" srcOrd="1" destOrd="0" parTransId="{DD34DAA9-A4D8-4B98-9D77-96EA125E643F}" sibTransId="{7D65DFF7-847F-47F6-AEF9-0F9DCEABDCA3}"/>
    <dgm:cxn modelId="{E4405A43-3B5B-4697-BDED-81EA10A43084}" type="presOf" srcId="{FA36B54A-25CC-4A5C-9065-947A719365F8}" destId="{CB864F46-08E6-4B9B-BCFD-6CE95252AC85}" srcOrd="0" destOrd="0" presId="urn:microsoft.com/office/officeart/2005/8/layout/vList2"/>
    <dgm:cxn modelId="{A00C342C-622F-4748-B94E-058F284993A6}" type="presOf" srcId="{A6C3CB43-9FDC-4F8A-B1A1-71C58B91B731}" destId="{0F32749A-4B2C-4949-9F07-8AED68101253}" srcOrd="0" destOrd="1" presId="urn:microsoft.com/office/officeart/2005/8/layout/vList2"/>
    <dgm:cxn modelId="{E6B47F27-D90F-49B5-9249-5FF1C4B0B0B8}" srcId="{4A074C29-9525-4DDD-A316-EC55145E4904}" destId="{566D1EDC-9AF8-4637-A2C3-550315F183AB}" srcOrd="0" destOrd="0" parTransId="{A6575921-AE48-4484-A6AF-81D5545863F5}" sibTransId="{E0095A7C-0141-41D7-82FC-F8B7DF7C6E01}"/>
    <dgm:cxn modelId="{BAEB5E85-21F6-4E7B-9D96-0370AB0DC6A4}" srcId="{0BDB517F-0D9A-4C6D-8F78-0B6AB0EF81E9}" destId="{4A074C29-9525-4DDD-A316-EC55145E4904}" srcOrd="1" destOrd="0" parTransId="{9D854E5C-B6D7-4CFB-BCD4-C5E6BDED9B2F}" sibTransId="{1C4C7F7E-B511-4EEC-8E9F-9B27ADD535D9}"/>
    <dgm:cxn modelId="{1F0A757C-81C4-41E1-A44E-9D8AE6035B64}" type="presParOf" srcId="{5DFE99A4-13B1-4B01-BC0C-C388034D5FF2}" destId="{2D3E15DF-B56F-4AF8-985A-6D70264F5FC2}" srcOrd="0" destOrd="0" presId="urn:microsoft.com/office/officeart/2005/8/layout/vList2"/>
    <dgm:cxn modelId="{7598947D-9503-4FDF-9D9F-18A0FA4DFE62}" type="presParOf" srcId="{5DFE99A4-13B1-4B01-BC0C-C388034D5FF2}" destId="{0F32749A-4B2C-4949-9F07-8AED68101253}" srcOrd="1" destOrd="0" presId="urn:microsoft.com/office/officeart/2005/8/layout/vList2"/>
    <dgm:cxn modelId="{727FF4AF-9EFB-482E-B5F3-4CD3D63046B6}" type="presParOf" srcId="{5DFE99A4-13B1-4B01-BC0C-C388034D5FF2}" destId="{04286C4D-689B-4B9B-B106-5483BB8C2B8E}" srcOrd="2" destOrd="0" presId="urn:microsoft.com/office/officeart/2005/8/layout/vList2"/>
    <dgm:cxn modelId="{C4A2284B-F40E-4C2F-8E72-61BDAED90A85}" type="presParOf" srcId="{5DFE99A4-13B1-4B01-BC0C-C388034D5FF2}" destId="{CB864F46-08E6-4B9B-BCFD-6CE95252AC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0F33-802B-400F-855C-DD2813B3DF92}">
      <dsp:nvSpPr>
        <dsp:cNvPr id="0" name=""/>
        <dsp:cNvSpPr/>
      </dsp:nvSpPr>
      <dsp:spPr>
        <a:xfrm>
          <a:off x="0" y="312637"/>
          <a:ext cx="10202678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1" tIns="229108" rIns="7918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of young people to get involved in new experiences, extend their connection with others and the community, and maintain interest in participating in career and life planning activities. </a:t>
          </a:r>
          <a:endParaRPr lang="en-US" sz="1600" kern="1200" dirty="0">
            <a:latin typeface="+mj-lt"/>
          </a:endParaRPr>
        </a:p>
      </dsp:txBody>
      <dsp:txXfrm>
        <a:off x="0" y="312637"/>
        <a:ext cx="10202678" cy="987525"/>
      </dsp:txXfrm>
    </dsp:sp>
    <dsp:sp modelId="{43106CCF-214E-435A-AC1F-AC3ACBAC6748}">
      <dsp:nvSpPr>
        <dsp:cNvPr id="0" name=""/>
        <dsp:cNvSpPr/>
      </dsp:nvSpPr>
      <dsp:spPr>
        <a:xfrm>
          <a:off x="510133" y="14326"/>
          <a:ext cx="7141874" cy="460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46" tIns="0" rIns="26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1800" b="1" kern="1200" dirty="0">
              <a:latin typeface="+mj-lt"/>
            </a:rPr>
            <a:t>Engagement</a:t>
          </a:r>
          <a:endParaRPr lang="en-US" sz="1800" kern="1200" dirty="0">
            <a:latin typeface="+mj-lt"/>
          </a:endParaRPr>
        </a:p>
      </dsp:txBody>
      <dsp:txXfrm>
        <a:off x="532621" y="36814"/>
        <a:ext cx="7096898" cy="415694"/>
      </dsp:txXfrm>
    </dsp:sp>
    <dsp:sp modelId="{7418D942-539C-4B27-BC15-533896A97EBC}">
      <dsp:nvSpPr>
        <dsp:cNvPr id="0" name=""/>
        <dsp:cNvSpPr/>
      </dsp:nvSpPr>
      <dsp:spPr>
        <a:xfrm>
          <a:off x="0" y="1657873"/>
          <a:ext cx="10202678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1" tIns="229108" rIns="7918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of young people to comprehend their hopes and dreams about work and life, engage in self-reflection and self-enhancement activities, and connect self-knowledge with pathway alternatives.</a:t>
          </a:r>
          <a:endParaRPr lang="en-US" sz="1600" kern="1200" dirty="0">
            <a:latin typeface="+mj-lt"/>
          </a:endParaRPr>
        </a:p>
      </dsp:txBody>
      <dsp:txXfrm>
        <a:off x="0" y="1657873"/>
        <a:ext cx="10202678" cy="987525"/>
      </dsp:txXfrm>
    </dsp:sp>
    <dsp:sp modelId="{829A2B5F-DADA-455B-8C67-E1A18BE9A085}">
      <dsp:nvSpPr>
        <dsp:cNvPr id="0" name=""/>
        <dsp:cNvSpPr/>
      </dsp:nvSpPr>
      <dsp:spPr>
        <a:xfrm>
          <a:off x="510133" y="1359562"/>
          <a:ext cx="7141874" cy="460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46" tIns="0" rIns="26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1800" b="1" kern="1200" dirty="0">
              <a:latin typeface="+mj-lt"/>
              <a:sym typeface="Fira Sans Extra Condensed Medium"/>
            </a:rPr>
            <a:t>Self-understanding</a:t>
          </a:r>
          <a:endParaRPr lang="en-US" sz="1800" kern="1200" dirty="0">
            <a:latin typeface="+mj-lt"/>
          </a:endParaRPr>
        </a:p>
      </dsp:txBody>
      <dsp:txXfrm>
        <a:off x="532621" y="1382050"/>
        <a:ext cx="7096898" cy="415694"/>
      </dsp:txXfrm>
    </dsp:sp>
    <dsp:sp modelId="{67B21A63-92BC-40FD-A8AE-78C419FAE33B}">
      <dsp:nvSpPr>
        <dsp:cNvPr id="0" name=""/>
        <dsp:cNvSpPr/>
      </dsp:nvSpPr>
      <dsp:spPr>
        <a:xfrm>
          <a:off x="0" y="3003108"/>
          <a:ext cx="10202678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1" tIns="229108" rIns="7918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to explore multiple pathways and multiple forms of work and career, compare pathway alternatives and prioritize them, as well as set career and life goals. </a:t>
          </a:r>
          <a:endParaRPr lang="en-US" sz="1600" kern="1200" dirty="0">
            <a:latin typeface="+mj-lt"/>
          </a:endParaRPr>
        </a:p>
      </dsp:txBody>
      <dsp:txXfrm>
        <a:off x="0" y="3003108"/>
        <a:ext cx="10202678" cy="779625"/>
      </dsp:txXfrm>
    </dsp:sp>
    <dsp:sp modelId="{CF8F3ED0-1E55-480C-B605-85D445E06E7D}">
      <dsp:nvSpPr>
        <dsp:cNvPr id="0" name=""/>
        <dsp:cNvSpPr/>
      </dsp:nvSpPr>
      <dsp:spPr>
        <a:xfrm>
          <a:off x="510133" y="2704798"/>
          <a:ext cx="7141874" cy="460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46" tIns="0" rIns="26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1800" b="1" kern="1200" dirty="0">
              <a:latin typeface="+mj-lt"/>
              <a:sym typeface="Fira Sans Extra Condensed Medium"/>
            </a:rPr>
            <a:t>Career and pathway exploration</a:t>
          </a:r>
          <a:endParaRPr lang="en-US" sz="1800" kern="1200" dirty="0">
            <a:latin typeface="+mj-lt"/>
          </a:endParaRPr>
        </a:p>
      </dsp:txBody>
      <dsp:txXfrm>
        <a:off x="532621" y="2727286"/>
        <a:ext cx="7096898" cy="415694"/>
      </dsp:txXfrm>
    </dsp:sp>
    <dsp:sp modelId="{DBBD3C87-20A2-481E-A95F-3C6D89C862A1}">
      <dsp:nvSpPr>
        <dsp:cNvPr id="0" name=""/>
        <dsp:cNvSpPr/>
      </dsp:nvSpPr>
      <dsp:spPr>
        <a:xfrm>
          <a:off x="0" y="4140444"/>
          <a:ext cx="10202678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841" tIns="229108" rIns="79184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ea typeface="Roboto"/>
              <a:cs typeface="Times New Roman" panose="02020603050405020304" pitchFamily="18" charset="0"/>
              <a:sym typeface="Roboto"/>
            </a:rPr>
            <a:t>the ability to seek support and opportunities, overcome obstacles, and manage career transition and development.</a:t>
          </a:r>
          <a:endParaRPr lang="en-US" sz="1600" kern="1200" dirty="0">
            <a:latin typeface="+mj-lt"/>
          </a:endParaRPr>
        </a:p>
      </dsp:txBody>
      <dsp:txXfrm>
        <a:off x="0" y="4140444"/>
        <a:ext cx="10202678" cy="779625"/>
      </dsp:txXfrm>
    </dsp:sp>
    <dsp:sp modelId="{89E18E2A-5CCF-4EDB-8CDB-5BD2B1A10BA2}">
      <dsp:nvSpPr>
        <dsp:cNvPr id="0" name=""/>
        <dsp:cNvSpPr/>
      </dsp:nvSpPr>
      <dsp:spPr>
        <a:xfrm>
          <a:off x="510133" y="3842133"/>
          <a:ext cx="7141874" cy="460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946" tIns="0" rIns="2699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1800" b="1" kern="1200" dirty="0">
              <a:latin typeface="+mj-lt"/>
              <a:sym typeface="Fira Sans Extra Condensed Medium"/>
            </a:rPr>
            <a:t>Career planning and management</a:t>
          </a:r>
          <a:endParaRPr lang="en-US" sz="1800" kern="1200" dirty="0">
            <a:latin typeface="+mj-lt"/>
          </a:endParaRPr>
        </a:p>
      </dsp:txBody>
      <dsp:txXfrm>
        <a:off x="532621" y="3864621"/>
        <a:ext cx="7096898" cy="41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0211-FF5A-45F0-B4FD-8F9CD516CF81}">
      <dsp:nvSpPr>
        <dsp:cNvPr id="0" name=""/>
        <dsp:cNvSpPr/>
      </dsp:nvSpPr>
      <dsp:spPr>
        <a:xfrm>
          <a:off x="2627631" y="905098"/>
          <a:ext cx="106426" cy="56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90"/>
              </a:lnTo>
              <a:lnTo>
                <a:pt x="106426" y="56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756B-09E2-40E3-A828-EAE32B95EAF6}">
      <dsp:nvSpPr>
        <dsp:cNvPr id="0" name=""/>
        <dsp:cNvSpPr/>
      </dsp:nvSpPr>
      <dsp:spPr>
        <a:xfrm>
          <a:off x="2521204" y="905098"/>
          <a:ext cx="106426" cy="567490"/>
        </a:xfrm>
        <a:custGeom>
          <a:avLst/>
          <a:gdLst/>
          <a:ahLst/>
          <a:cxnLst/>
          <a:rect l="0" t="0" r="0" b="0"/>
          <a:pathLst>
            <a:path>
              <a:moveTo>
                <a:pt x="106426" y="0"/>
              </a:moveTo>
              <a:lnTo>
                <a:pt x="106426" y="567490"/>
              </a:lnTo>
              <a:lnTo>
                <a:pt x="0" y="56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D2576-8B33-4749-8827-2902CB623E6F}">
      <dsp:nvSpPr>
        <dsp:cNvPr id="0" name=""/>
        <dsp:cNvSpPr/>
      </dsp:nvSpPr>
      <dsp:spPr>
        <a:xfrm>
          <a:off x="488270" y="113455"/>
          <a:ext cx="4278721" cy="791642"/>
        </a:xfrm>
        <a:prstGeom prst="rect">
          <a:avLst/>
        </a:prstGeom>
        <a:solidFill>
          <a:srgbClr val="00A6E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/>
            <a:t>1. Hong Kong Chinese Context </a:t>
          </a:r>
        </a:p>
      </dsp:txBody>
      <dsp:txXfrm>
        <a:off x="488270" y="113455"/>
        <a:ext cx="4278721" cy="791642"/>
      </dsp:txXfrm>
    </dsp:sp>
    <dsp:sp modelId="{E89B9327-C3C3-437D-9CC4-CAB34597D4D2}">
      <dsp:nvSpPr>
        <dsp:cNvPr id="0" name=""/>
        <dsp:cNvSpPr/>
      </dsp:nvSpPr>
      <dsp:spPr>
        <a:xfrm>
          <a:off x="2934" y="1117951"/>
          <a:ext cx="2518270" cy="709273"/>
        </a:xfrm>
        <a:prstGeom prst="rect">
          <a:avLst/>
        </a:prstGeom>
        <a:solidFill>
          <a:srgbClr val="00A6E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Unique sociocultural characteristics</a:t>
          </a:r>
        </a:p>
      </dsp:txBody>
      <dsp:txXfrm>
        <a:off x="2934" y="1117951"/>
        <a:ext cx="2518270" cy="709273"/>
      </dsp:txXfrm>
    </dsp:sp>
    <dsp:sp modelId="{5E00D009-74B4-4594-8F2C-9DE5E7B3B333}">
      <dsp:nvSpPr>
        <dsp:cNvPr id="0" name=""/>
        <dsp:cNvSpPr/>
      </dsp:nvSpPr>
      <dsp:spPr>
        <a:xfrm>
          <a:off x="2734058" y="1117951"/>
          <a:ext cx="2518270" cy="709273"/>
        </a:xfrm>
        <a:prstGeom prst="rect">
          <a:avLst/>
        </a:prstGeom>
        <a:solidFill>
          <a:srgbClr val="00A6E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Collectivistic culture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and family orientation </a:t>
          </a:r>
        </a:p>
      </dsp:txBody>
      <dsp:txXfrm>
        <a:off x="2734058" y="1117951"/>
        <a:ext cx="2518270" cy="709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20211-FF5A-45F0-B4FD-8F9CD516CF81}">
      <dsp:nvSpPr>
        <dsp:cNvPr id="0" name=""/>
        <dsp:cNvSpPr/>
      </dsp:nvSpPr>
      <dsp:spPr>
        <a:xfrm>
          <a:off x="2627631" y="905098"/>
          <a:ext cx="106426" cy="56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90"/>
              </a:lnTo>
              <a:lnTo>
                <a:pt x="106426" y="56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756B-09E2-40E3-A828-EAE32B95EAF6}">
      <dsp:nvSpPr>
        <dsp:cNvPr id="0" name=""/>
        <dsp:cNvSpPr/>
      </dsp:nvSpPr>
      <dsp:spPr>
        <a:xfrm>
          <a:off x="2521204" y="905098"/>
          <a:ext cx="106426" cy="567490"/>
        </a:xfrm>
        <a:custGeom>
          <a:avLst/>
          <a:gdLst/>
          <a:ahLst/>
          <a:cxnLst/>
          <a:rect l="0" t="0" r="0" b="0"/>
          <a:pathLst>
            <a:path>
              <a:moveTo>
                <a:pt x="106426" y="0"/>
              </a:moveTo>
              <a:lnTo>
                <a:pt x="106426" y="567490"/>
              </a:lnTo>
              <a:lnTo>
                <a:pt x="0" y="56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D2576-8B33-4749-8827-2902CB623E6F}">
      <dsp:nvSpPr>
        <dsp:cNvPr id="0" name=""/>
        <dsp:cNvSpPr/>
      </dsp:nvSpPr>
      <dsp:spPr>
        <a:xfrm>
          <a:off x="436694" y="113455"/>
          <a:ext cx="4381874" cy="791642"/>
        </a:xfrm>
        <a:prstGeom prst="rect">
          <a:avLst/>
        </a:prstGeom>
        <a:solidFill>
          <a:srgbClr val="EA70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/>
            <a:t>2. Career-related and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/>
            <a:t>Psychosocial Outcomes among Youth </a:t>
          </a:r>
        </a:p>
      </dsp:txBody>
      <dsp:txXfrm>
        <a:off x="436694" y="113455"/>
        <a:ext cx="4381874" cy="791642"/>
      </dsp:txXfrm>
    </dsp:sp>
    <dsp:sp modelId="{E89B9327-C3C3-437D-9CC4-CAB34597D4D2}">
      <dsp:nvSpPr>
        <dsp:cNvPr id="0" name=""/>
        <dsp:cNvSpPr/>
      </dsp:nvSpPr>
      <dsp:spPr>
        <a:xfrm>
          <a:off x="2934" y="1117951"/>
          <a:ext cx="2518270" cy="709273"/>
        </a:xfrm>
        <a:prstGeom prst="rect">
          <a:avLst/>
        </a:prstGeom>
        <a:solidFill>
          <a:srgbClr val="EA70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Positive relationships between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YCDC &amp; career-related outcomes</a:t>
          </a:r>
        </a:p>
      </dsp:txBody>
      <dsp:txXfrm>
        <a:off x="2934" y="1117951"/>
        <a:ext cx="2518270" cy="709273"/>
      </dsp:txXfrm>
    </dsp:sp>
    <dsp:sp modelId="{5E00D009-74B4-4594-8F2C-9DE5E7B3B333}">
      <dsp:nvSpPr>
        <dsp:cNvPr id="0" name=""/>
        <dsp:cNvSpPr/>
      </dsp:nvSpPr>
      <dsp:spPr>
        <a:xfrm>
          <a:off x="2734058" y="1117951"/>
          <a:ext cx="2518270" cy="709273"/>
        </a:xfrm>
        <a:prstGeom prst="rect">
          <a:avLst/>
        </a:prstGeom>
        <a:solidFill>
          <a:srgbClr val="EA70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Positive relationships between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YCDC &amp; psychosocial outcomes</a:t>
          </a:r>
        </a:p>
      </dsp:txBody>
      <dsp:txXfrm>
        <a:off x="2734058" y="1117951"/>
        <a:ext cx="2518270" cy="709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73499-4162-4CB0-B39E-F82525DE834A}">
      <dsp:nvSpPr>
        <dsp:cNvPr id="0" name=""/>
        <dsp:cNvSpPr/>
      </dsp:nvSpPr>
      <dsp:spPr>
        <a:xfrm>
          <a:off x="0" y="3649236"/>
          <a:ext cx="955562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172C6-91DF-44A7-AB97-F917CE7DA929}">
      <dsp:nvSpPr>
        <dsp:cNvPr id="0" name=""/>
        <dsp:cNvSpPr/>
      </dsp:nvSpPr>
      <dsp:spPr>
        <a:xfrm>
          <a:off x="0" y="2303771"/>
          <a:ext cx="955562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44581-EA34-4CE5-86C6-396572BB37ED}">
      <dsp:nvSpPr>
        <dsp:cNvPr id="0" name=""/>
        <dsp:cNvSpPr/>
      </dsp:nvSpPr>
      <dsp:spPr>
        <a:xfrm>
          <a:off x="0" y="514426"/>
          <a:ext cx="955562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66008-7020-4AC3-90E8-32635BA59171}">
      <dsp:nvSpPr>
        <dsp:cNvPr id="0" name=""/>
        <dsp:cNvSpPr/>
      </dsp:nvSpPr>
      <dsp:spPr>
        <a:xfrm>
          <a:off x="2484463" y="573"/>
          <a:ext cx="7071164" cy="5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4EAC98"/>
              </a:solidFill>
            </a:rPr>
            <a:t>Measuring four potential components</a:t>
          </a:r>
        </a:p>
      </dsp:txBody>
      <dsp:txXfrm>
        <a:off x="2484463" y="573"/>
        <a:ext cx="7071164" cy="513852"/>
      </dsp:txXfrm>
    </dsp:sp>
    <dsp:sp modelId="{3C0CDD48-6641-4CFC-80C2-04565E1620A8}">
      <dsp:nvSpPr>
        <dsp:cNvPr id="0" name=""/>
        <dsp:cNvSpPr/>
      </dsp:nvSpPr>
      <dsp:spPr>
        <a:xfrm>
          <a:off x="0" y="573"/>
          <a:ext cx="2484463" cy="513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1.</a:t>
          </a:r>
        </a:p>
      </dsp:txBody>
      <dsp:txXfrm>
        <a:off x="25089" y="25662"/>
        <a:ext cx="2434285" cy="488763"/>
      </dsp:txXfrm>
    </dsp:sp>
    <dsp:sp modelId="{9279D387-DE51-487F-AE82-CAC790C4EB13}">
      <dsp:nvSpPr>
        <dsp:cNvPr id="0" name=""/>
        <dsp:cNvSpPr/>
      </dsp:nvSpPr>
      <dsp:spPr>
        <a:xfrm>
          <a:off x="0" y="603229"/>
          <a:ext cx="9555628" cy="102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Engagement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Self-understanding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Career and pathway exploration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Career planning and management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</dsp:txBody>
      <dsp:txXfrm>
        <a:off x="0" y="603229"/>
        <a:ext cx="9555628" cy="1027859"/>
      </dsp:txXfrm>
    </dsp:sp>
    <dsp:sp modelId="{834BE417-C6E4-4FD5-B562-A026F187482B}">
      <dsp:nvSpPr>
        <dsp:cNvPr id="0" name=""/>
        <dsp:cNvSpPr/>
      </dsp:nvSpPr>
      <dsp:spPr>
        <a:xfrm>
          <a:off x="2484463" y="1789906"/>
          <a:ext cx="7071164" cy="5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9BB855"/>
              </a:solidFill>
            </a:rPr>
            <a:t>Concurrent Validity of YCDC</a:t>
          </a:r>
        </a:p>
      </dsp:txBody>
      <dsp:txXfrm>
        <a:off x="2484463" y="1789906"/>
        <a:ext cx="7071164" cy="513852"/>
      </dsp:txXfrm>
    </dsp:sp>
    <dsp:sp modelId="{044756F5-CB90-47F8-B155-B78E57B8D790}">
      <dsp:nvSpPr>
        <dsp:cNvPr id="0" name=""/>
        <dsp:cNvSpPr/>
      </dsp:nvSpPr>
      <dsp:spPr>
        <a:xfrm>
          <a:off x="0" y="1789906"/>
          <a:ext cx="2484463" cy="513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2.</a:t>
          </a:r>
        </a:p>
      </dsp:txBody>
      <dsp:txXfrm>
        <a:off x="25089" y="1814995"/>
        <a:ext cx="2434285" cy="488763"/>
      </dsp:txXfrm>
    </dsp:sp>
    <dsp:sp modelId="{3459B278-CE3D-41A6-916D-A5DF161D88EA}">
      <dsp:nvSpPr>
        <dsp:cNvPr id="0" name=""/>
        <dsp:cNvSpPr/>
      </dsp:nvSpPr>
      <dsp:spPr>
        <a:xfrm>
          <a:off x="0" y="2392539"/>
          <a:ext cx="9555628" cy="102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Correlations between YCDC and career-related as well as psychosocial outcomes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</dsp:txBody>
      <dsp:txXfrm>
        <a:off x="0" y="2392539"/>
        <a:ext cx="9555628" cy="1027859"/>
      </dsp:txXfrm>
    </dsp:sp>
    <dsp:sp modelId="{5C7FA75E-73CE-42D7-A381-EF40030F391C}">
      <dsp:nvSpPr>
        <dsp:cNvPr id="0" name=""/>
        <dsp:cNvSpPr/>
      </dsp:nvSpPr>
      <dsp:spPr>
        <a:xfrm>
          <a:off x="2484463" y="3135383"/>
          <a:ext cx="7071164" cy="513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19C31"/>
              </a:solidFill>
            </a:rPr>
            <a:t>Subgroup Consistency of YCDC</a:t>
          </a:r>
        </a:p>
      </dsp:txBody>
      <dsp:txXfrm>
        <a:off x="2484463" y="3135383"/>
        <a:ext cx="7071164" cy="513852"/>
      </dsp:txXfrm>
    </dsp:sp>
    <dsp:sp modelId="{363D7BE6-23B6-4248-B8CB-1B1180A3DFBA}">
      <dsp:nvSpPr>
        <dsp:cNvPr id="0" name=""/>
        <dsp:cNvSpPr/>
      </dsp:nvSpPr>
      <dsp:spPr>
        <a:xfrm>
          <a:off x="0" y="3135383"/>
          <a:ext cx="2484463" cy="5138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3.</a:t>
          </a:r>
        </a:p>
      </dsp:txBody>
      <dsp:txXfrm>
        <a:off x="25089" y="3160472"/>
        <a:ext cx="2434285" cy="488763"/>
      </dsp:txXfrm>
    </dsp:sp>
    <dsp:sp modelId="{20B8DFA8-79C3-4828-B275-45810B08FA71}">
      <dsp:nvSpPr>
        <dsp:cNvPr id="0" name=""/>
        <dsp:cNvSpPr/>
      </dsp:nvSpPr>
      <dsp:spPr>
        <a:xfrm>
          <a:off x="0" y="3649810"/>
          <a:ext cx="9555628" cy="102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Gender: Male vs. Female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Years of residence in Hong Kong: ≤ 17 years (shorter) vs. &gt; 17 years (longer)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 dirty="0"/>
            <a:t>median as a cut-off (</a:t>
          </a:r>
          <a:r>
            <a:rPr lang="en-US" sz="1200" b="1" i="1" kern="1200" dirty="0" err="1"/>
            <a:t>DeCoster</a:t>
          </a:r>
          <a:r>
            <a:rPr lang="en-US" sz="1200" b="1" i="1" kern="1200" dirty="0"/>
            <a:t> et al., 2011) </a:t>
          </a:r>
          <a:endParaRPr lang="en-US" sz="1400" b="1" kern="1200" dirty="0"/>
        </a:p>
      </dsp:txBody>
      <dsp:txXfrm>
        <a:off x="0" y="3649810"/>
        <a:ext cx="9555628" cy="1027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0B04-C9CF-488F-BE27-758403B0E7D7}">
      <dsp:nvSpPr>
        <dsp:cNvPr id="0" name=""/>
        <dsp:cNvSpPr/>
      </dsp:nvSpPr>
      <dsp:spPr>
        <a:xfrm>
          <a:off x="4966" y="0"/>
          <a:ext cx="1539749" cy="7767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1. Exploratory factor analysis (EFA) </a:t>
          </a:r>
        </a:p>
      </dsp:txBody>
      <dsp:txXfrm>
        <a:off x="27718" y="22752"/>
        <a:ext cx="1494245" cy="731291"/>
      </dsp:txXfrm>
    </dsp:sp>
    <dsp:sp modelId="{50F5E81E-1A12-477B-81FB-1B4B00EDF48E}">
      <dsp:nvSpPr>
        <dsp:cNvPr id="0" name=""/>
        <dsp:cNvSpPr/>
      </dsp:nvSpPr>
      <dsp:spPr>
        <a:xfrm>
          <a:off x="1698691" y="197468"/>
          <a:ext cx="326426" cy="3818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1698691" y="273839"/>
        <a:ext cx="228498" cy="229115"/>
      </dsp:txXfrm>
    </dsp:sp>
    <dsp:sp modelId="{1E4B711A-092D-4990-8F38-205709C2013F}">
      <dsp:nvSpPr>
        <dsp:cNvPr id="0" name=""/>
        <dsp:cNvSpPr/>
      </dsp:nvSpPr>
      <dsp:spPr>
        <a:xfrm>
          <a:off x="2160616" y="0"/>
          <a:ext cx="1539749" cy="7767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2. Confirmatory factor analysis (CFA)</a:t>
          </a:r>
        </a:p>
      </dsp:txBody>
      <dsp:txXfrm>
        <a:off x="2183368" y="22752"/>
        <a:ext cx="1494245" cy="731291"/>
      </dsp:txXfrm>
    </dsp:sp>
    <dsp:sp modelId="{5443AF7D-C69D-43A5-BB99-FED819AC127D}">
      <dsp:nvSpPr>
        <dsp:cNvPr id="0" name=""/>
        <dsp:cNvSpPr/>
      </dsp:nvSpPr>
      <dsp:spPr>
        <a:xfrm>
          <a:off x="3854341" y="197468"/>
          <a:ext cx="326426" cy="3818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3854341" y="273839"/>
        <a:ext cx="228498" cy="229115"/>
      </dsp:txXfrm>
    </dsp:sp>
    <dsp:sp modelId="{3F824027-864C-45F3-BFCE-58606415682A}">
      <dsp:nvSpPr>
        <dsp:cNvPr id="0" name=""/>
        <dsp:cNvSpPr/>
      </dsp:nvSpPr>
      <dsp:spPr>
        <a:xfrm>
          <a:off x="4316266" y="0"/>
          <a:ext cx="1539749" cy="7767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3. Subgroup consistency validation</a:t>
          </a:r>
        </a:p>
      </dsp:txBody>
      <dsp:txXfrm>
        <a:off x="4339018" y="22752"/>
        <a:ext cx="1494245" cy="731291"/>
      </dsp:txXfrm>
    </dsp:sp>
    <dsp:sp modelId="{C06018C3-A32B-4EFD-8D37-2328B2E0CAC9}">
      <dsp:nvSpPr>
        <dsp:cNvPr id="0" name=""/>
        <dsp:cNvSpPr/>
      </dsp:nvSpPr>
      <dsp:spPr>
        <a:xfrm>
          <a:off x="6009990" y="197468"/>
          <a:ext cx="326426" cy="3818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6009990" y="273839"/>
        <a:ext cx="228498" cy="229115"/>
      </dsp:txXfrm>
    </dsp:sp>
    <dsp:sp modelId="{ABE73E92-042F-4C9B-BAAE-EF4FF7C3A0A1}">
      <dsp:nvSpPr>
        <dsp:cNvPr id="0" name=""/>
        <dsp:cNvSpPr/>
      </dsp:nvSpPr>
      <dsp:spPr>
        <a:xfrm>
          <a:off x="6471915" y="0"/>
          <a:ext cx="1539749" cy="7767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4. Internal consistency reliability</a:t>
          </a:r>
        </a:p>
      </dsp:txBody>
      <dsp:txXfrm>
        <a:off x="6494667" y="22752"/>
        <a:ext cx="1494245" cy="731291"/>
      </dsp:txXfrm>
    </dsp:sp>
    <dsp:sp modelId="{77C39B2A-CFC5-4C59-9286-E28E73AF518E}">
      <dsp:nvSpPr>
        <dsp:cNvPr id="0" name=""/>
        <dsp:cNvSpPr/>
      </dsp:nvSpPr>
      <dsp:spPr>
        <a:xfrm>
          <a:off x="8165640" y="197468"/>
          <a:ext cx="326426" cy="38185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8165640" y="273839"/>
        <a:ext cx="228498" cy="229115"/>
      </dsp:txXfrm>
    </dsp:sp>
    <dsp:sp modelId="{E944BF1A-DD9E-447F-9053-7C1563338EF2}">
      <dsp:nvSpPr>
        <dsp:cNvPr id="0" name=""/>
        <dsp:cNvSpPr/>
      </dsp:nvSpPr>
      <dsp:spPr>
        <a:xfrm>
          <a:off x="8627565" y="0"/>
          <a:ext cx="1539749" cy="7767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5. Concurrent validity</a:t>
          </a:r>
        </a:p>
      </dsp:txBody>
      <dsp:txXfrm>
        <a:off x="8650317" y="22752"/>
        <a:ext cx="1494245" cy="731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64E11-C5E8-46F2-A22E-13A3C974112A}">
      <dsp:nvSpPr>
        <dsp:cNvPr id="0" name=""/>
        <dsp:cNvSpPr/>
      </dsp:nvSpPr>
      <dsp:spPr>
        <a:xfrm>
          <a:off x="0" y="3681"/>
          <a:ext cx="9596398" cy="4113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2000" b="1" kern="1200" dirty="0">
              <a:latin typeface="+mj-lt"/>
            </a:rPr>
            <a:t>1. A rigorous instrument to measure YCDC in the Hong Kong context </a:t>
          </a:r>
          <a:endParaRPr lang="en-US" sz="2000" kern="1200" dirty="0">
            <a:latin typeface="+mj-lt"/>
          </a:endParaRPr>
        </a:p>
      </dsp:txBody>
      <dsp:txXfrm>
        <a:off x="20082" y="23763"/>
        <a:ext cx="9556234" cy="371219"/>
      </dsp:txXfrm>
    </dsp:sp>
    <dsp:sp modelId="{946333DC-2A63-4290-8EF4-1CEF082D4106}">
      <dsp:nvSpPr>
        <dsp:cNvPr id="0" name=""/>
        <dsp:cNvSpPr/>
      </dsp:nvSpPr>
      <dsp:spPr>
        <a:xfrm>
          <a:off x="0" y="415064"/>
          <a:ext cx="9596398" cy="1455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8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cs typeface="Times New Roman" panose="02020603050405020304" pitchFamily="18" charset="0"/>
              <a:sym typeface="Roboto"/>
            </a:rPr>
            <a:t>Incorporate an important yet often neglected factor—engagement—to build a four-factor scale to measure YCDC in the Hong Kong context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cs typeface="Times New Roman" panose="02020603050405020304" pitchFamily="18" charset="0"/>
              <a:sym typeface="Roboto"/>
            </a:rPr>
            <a:t>Respond to the call in the unique social context of Hong Kong: Provide a rigorous instrument to help young people identify their career development competency to successfully navigate transitions through education into employment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  <a:cs typeface="Times New Roman" panose="02020603050405020304" pitchFamily="18" charset="0"/>
            <a:sym typeface="Roboto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  <a:cs typeface="Times New Roman" panose="02020603050405020304" pitchFamily="18" charset="0"/>
            <a:sym typeface="Roboto"/>
          </a:endParaRPr>
        </a:p>
      </dsp:txBody>
      <dsp:txXfrm>
        <a:off x="0" y="415064"/>
        <a:ext cx="9596398" cy="1455663"/>
      </dsp:txXfrm>
    </dsp:sp>
    <dsp:sp modelId="{BE6F150F-EC01-406B-8671-2974EAD17993}">
      <dsp:nvSpPr>
        <dsp:cNvPr id="0" name=""/>
        <dsp:cNvSpPr/>
      </dsp:nvSpPr>
      <dsp:spPr>
        <a:xfrm>
          <a:off x="0" y="1870727"/>
          <a:ext cx="9596398" cy="4113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2000" b="1" kern="1200" dirty="0">
              <a:latin typeface="+mj-lt"/>
              <a:sym typeface="Fira Sans Extra Condensed Medium"/>
            </a:rPr>
            <a:t>2. Validity and Reliability of YCDC </a:t>
          </a:r>
          <a:endParaRPr lang="en-US" sz="2000" kern="1200" dirty="0">
            <a:latin typeface="+mj-lt"/>
          </a:endParaRPr>
        </a:p>
      </dsp:txBody>
      <dsp:txXfrm>
        <a:off x="20082" y="1890809"/>
        <a:ext cx="9556234" cy="371219"/>
      </dsp:txXfrm>
    </dsp:sp>
    <dsp:sp modelId="{61A75630-CCEA-4031-8CFA-A597455181D6}">
      <dsp:nvSpPr>
        <dsp:cNvPr id="0" name=""/>
        <dsp:cNvSpPr/>
      </dsp:nvSpPr>
      <dsp:spPr>
        <a:xfrm>
          <a:off x="0" y="2282110"/>
          <a:ext cx="9596398" cy="1310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8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cs typeface="Times New Roman" panose="02020603050405020304" pitchFamily="18" charset="0"/>
              <a:sym typeface="Roboto"/>
            </a:rPr>
            <a:t>Support the construct validity of the YCDC : All the items in each subscale significantly represented their corresponding sub-constructs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cs typeface="Times New Roman" panose="02020603050405020304" pitchFamily="18" charset="0"/>
              <a:sym typeface="Roboto"/>
            </a:rPr>
            <a:t>Indicate the good reliability of the YCDC scale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  <a:cs typeface="Times New Roman" panose="02020603050405020304" pitchFamily="18" charset="0"/>
              <a:sym typeface="Roboto"/>
            </a:rPr>
            <a:t>Align with existing literature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  <a:cs typeface="Times New Roman" panose="02020603050405020304" pitchFamily="18" charset="0"/>
            <a:sym typeface="Roboto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  <a:cs typeface="Times New Roman" panose="02020603050405020304" pitchFamily="18" charset="0"/>
            <a:sym typeface="Roboto"/>
          </a:endParaRPr>
        </a:p>
      </dsp:txBody>
      <dsp:txXfrm>
        <a:off x="0" y="2282110"/>
        <a:ext cx="9596398" cy="1310096"/>
      </dsp:txXfrm>
    </dsp:sp>
    <dsp:sp modelId="{96BE07C2-3533-4D82-A488-DA6374B566F6}">
      <dsp:nvSpPr>
        <dsp:cNvPr id="0" name=""/>
        <dsp:cNvSpPr/>
      </dsp:nvSpPr>
      <dsp:spPr>
        <a:xfrm>
          <a:off x="0" y="3592207"/>
          <a:ext cx="9596398" cy="4113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100"/>
            <a:buFontTx/>
            <a:buNone/>
          </a:pPr>
          <a:r>
            <a:rPr lang="en-US" sz="2000" b="1" kern="1200" dirty="0">
              <a:latin typeface="+mj-lt"/>
              <a:sym typeface="Fira Sans Extra Condensed Medium"/>
            </a:rPr>
            <a:t>3. Sufficient fit across two respective pairs of subgroups</a:t>
          </a:r>
          <a:endParaRPr lang="en-US" sz="2000" kern="1200" dirty="0">
            <a:latin typeface="+mj-lt"/>
          </a:endParaRPr>
        </a:p>
      </dsp:txBody>
      <dsp:txXfrm>
        <a:off x="20082" y="3612289"/>
        <a:ext cx="9556234" cy="371219"/>
      </dsp:txXfrm>
    </dsp:sp>
    <dsp:sp modelId="{BAC45EE5-EE17-4CD3-A31F-58B19282BC5A}">
      <dsp:nvSpPr>
        <dsp:cNvPr id="0" name=""/>
        <dsp:cNvSpPr/>
      </dsp:nvSpPr>
      <dsp:spPr>
        <a:xfrm>
          <a:off x="0" y="4003590"/>
          <a:ext cx="9596398" cy="127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8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>
              <a:latin typeface="+mj-lt"/>
              <a:cs typeface="Times New Roman" panose="02020603050405020304" pitchFamily="18" charset="0"/>
            </a:rPr>
            <a:t>Support subgroup consistency and further indicate that the YCDC scale is a promising measurement tool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r>
            <a:rPr lang="en-US" sz="1600" kern="1200" dirty="0">
              <a:latin typeface="+mj-lt"/>
            </a:rPr>
            <a:t>Demonstrate that the scale comprises adequate dimensions to assess the career development competency of young people in school-to-work transition in the Chinese context of Hong Kong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ts val="1100"/>
            <a:buFont typeface="Arial" panose="020B0604020202020204" pitchFamily="34" charset="0"/>
            <a:buChar char="••"/>
          </a:pPr>
          <a:endParaRPr lang="en-US" sz="1600" kern="1200" dirty="0">
            <a:latin typeface="+mj-lt"/>
          </a:endParaRPr>
        </a:p>
      </dsp:txBody>
      <dsp:txXfrm>
        <a:off x="0" y="4003590"/>
        <a:ext cx="9596398" cy="1273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E15DF-B56F-4AF8-985A-6D70264F5FC2}">
      <dsp:nvSpPr>
        <dsp:cNvPr id="0" name=""/>
        <dsp:cNvSpPr/>
      </dsp:nvSpPr>
      <dsp:spPr>
        <a:xfrm>
          <a:off x="0" y="93165"/>
          <a:ext cx="10306975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4. Implications</a:t>
          </a:r>
        </a:p>
      </dsp:txBody>
      <dsp:txXfrm>
        <a:off x="25130" y="118295"/>
        <a:ext cx="10256715" cy="464540"/>
      </dsp:txXfrm>
    </dsp:sp>
    <dsp:sp modelId="{0F32749A-4B2C-4949-9F07-8AED68101253}">
      <dsp:nvSpPr>
        <dsp:cNvPr id="0" name=""/>
        <dsp:cNvSpPr/>
      </dsp:nvSpPr>
      <dsp:spPr>
        <a:xfrm>
          <a:off x="0" y="607965"/>
          <a:ext cx="10306975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2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Theoretical level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Cross-context applicability of YCDC scale: Help meet the imperative need for the development of a standardized instrument for measuring young people’s career development competence in school-to-work transitions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Practical level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Policymakers, teachers, career counselors, and social workers: The YCDC scale is advisable for them to assist young people to identify their career development competency and successfully navigate the transition through education into employment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700" kern="1200" dirty="0"/>
        </a:p>
      </dsp:txBody>
      <dsp:txXfrm>
        <a:off x="0" y="607965"/>
        <a:ext cx="10306975" cy="2277000"/>
      </dsp:txXfrm>
    </dsp:sp>
    <dsp:sp modelId="{04286C4D-689B-4B9B-B106-5483BB8C2B8E}">
      <dsp:nvSpPr>
        <dsp:cNvPr id="0" name=""/>
        <dsp:cNvSpPr/>
      </dsp:nvSpPr>
      <dsp:spPr>
        <a:xfrm>
          <a:off x="0" y="2884966"/>
          <a:ext cx="10306975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5. Limitations</a:t>
          </a:r>
        </a:p>
      </dsp:txBody>
      <dsp:txXfrm>
        <a:off x="25130" y="2910096"/>
        <a:ext cx="10256715" cy="464540"/>
      </dsp:txXfrm>
    </dsp:sp>
    <dsp:sp modelId="{CB864F46-08E6-4B9B-BCFD-6CE95252AC85}">
      <dsp:nvSpPr>
        <dsp:cNvPr id="0" name=""/>
        <dsp:cNvSpPr/>
      </dsp:nvSpPr>
      <dsp:spPr>
        <a:xfrm>
          <a:off x="0" y="3399766"/>
          <a:ext cx="10306975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2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Limit to the young people in the status of school-to-work transition in Hong Kong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The median was used as a cut-off point for the years of residence in Hong Kong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/>
            <a:t>The cross-sectional nature of the present study: Need to verify the test-retest reliability of the scale by longitudinal data in future studies</a:t>
          </a:r>
        </a:p>
      </dsp:txBody>
      <dsp:txXfrm>
        <a:off x="0" y="3399766"/>
        <a:ext cx="10306975" cy="107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9285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2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136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23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856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019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9782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558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160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525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235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276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38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035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082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916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839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This page is for Slide</a:t>
            </a:r>
            <a:r>
              <a:rPr lang="en-US" sz="1000" baseline="0" dirty="0"/>
              <a:t> mainly with 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739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8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3600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5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None/>
              <a:defRPr sz="1600">
                <a:latin typeface="+mn-lt"/>
              </a:defRPr>
            </a:lvl1pPr>
            <a:lvl2pPr marL="457200" lvl="1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–"/>
              <a:defRPr/>
            </a:lvl2pPr>
            <a:lvl3pPr marL="685800" lvl="2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•"/>
              <a:defRPr/>
            </a:lvl3pPr>
            <a:lvl4pPr marL="914400" lvl="3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–"/>
              <a:defRPr/>
            </a:lvl4pPr>
            <a:lvl5pPr marL="1143000" lvl="4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»"/>
              <a:defRPr/>
            </a:lvl5pPr>
            <a:lvl6pPr marL="1371600" lvl="5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•"/>
              <a:defRPr/>
            </a:lvl6pPr>
            <a:lvl7pPr marL="1600200" lvl="6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•"/>
              <a:defRPr/>
            </a:lvl7pPr>
            <a:lvl8pPr marL="1828800" lvl="7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•"/>
              <a:defRPr/>
            </a:lvl8pPr>
            <a:lvl9pPr marL="2057400" lvl="8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8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4" name="Google Shape;134;p5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58"/>
          <p:cNvSpPr txBox="1">
            <a:spLocks noGrp="1"/>
          </p:cNvSpPr>
          <p:nvPr>
            <p:ph type="sldNum" idx="12"/>
          </p:nvPr>
        </p:nvSpPr>
        <p:spPr>
          <a:xfrm>
            <a:off x="11662442" y="512656"/>
            <a:ext cx="50805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2400"/>
              <a:buFont typeface="Roboto Condensed"/>
              <a:buNone/>
              <a:defRPr sz="1200" b="1" i="0" u="none" strike="noStrike" cap="none">
                <a:solidFill>
                  <a:srgbClr val="93939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C646E25A-C634-4183-A2E0-EB070FBC2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085" y="-2672"/>
            <a:ext cx="1964615" cy="762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ic08_02">
  <p:cSld name="2_Pic08_0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0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1" cy="52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Tx/>
              <a:buNone/>
              <a:defRPr sz="11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»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42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142" name="Google Shape;142;p60"/>
          <p:cNvSpPr txBox="1">
            <a:spLocks noGrp="1"/>
          </p:cNvSpPr>
          <p:nvPr>
            <p:ph type="sldNum" idx="12"/>
          </p:nvPr>
        </p:nvSpPr>
        <p:spPr>
          <a:xfrm>
            <a:off x="8737600" y="6172200"/>
            <a:ext cx="2844750" cy="36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b="1">
              <a:solidFill>
                <a:srgbClr val="939393"/>
              </a:solidFill>
            </a:endParaRPr>
          </a:p>
        </p:txBody>
      </p:sp>
      <p:pic>
        <p:nvPicPr>
          <p:cNvPr id="4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C646E25A-C634-4183-A2E0-EB070FBC2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085" y="-2672"/>
            <a:ext cx="1964615" cy="762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ee Blank">
  <p:cSld name="Free Blank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2"/>
          <p:cNvSpPr txBox="1">
            <a:spLocks noGrp="1"/>
          </p:cNvSpPr>
          <p:nvPr>
            <p:ph type="sldNum" idx="12"/>
          </p:nvPr>
        </p:nvSpPr>
        <p:spPr>
          <a:xfrm>
            <a:off x="8737600" y="6172200"/>
            <a:ext cx="2844750" cy="36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 Condensed"/>
              <a:buNone/>
              <a:defRPr sz="16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200" b="1">
              <a:solidFill>
                <a:srgbClr val="939393"/>
              </a:solidFill>
            </a:endParaRPr>
          </a:p>
        </p:txBody>
      </p:sp>
      <p:pic>
        <p:nvPicPr>
          <p:cNvPr id="3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C646E25A-C634-4183-A2E0-EB070FBC2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085" y="-2672"/>
            <a:ext cx="1964615" cy="762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43" indent="0" algn="ctr">
              <a:buNone/>
              <a:defRPr sz="2000"/>
            </a:lvl2pPr>
            <a:lvl3pPr marL="913720" indent="0" algn="ctr">
              <a:buNone/>
              <a:defRPr sz="1900"/>
            </a:lvl3pPr>
            <a:lvl4pPr marL="1370580" indent="0" algn="ctr">
              <a:buNone/>
              <a:defRPr sz="1600"/>
            </a:lvl4pPr>
            <a:lvl5pPr marL="1827440" indent="0" algn="ctr">
              <a:buNone/>
              <a:defRPr sz="1600"/>
            </a:lvl5pPr>
            <a:lvl6pPr marL="2284318" indent="0" algn="ctr">
              <a:buNone/>
              <a:defRPr sz="1600"/>
            </a:lvl6pPr>
            <a:lvl7pPr marL="2741158" indent="0" algn="ctr">
              <a:buNone/>
              <a:defRPr sz="1600"/>
            </a:lvl7pPr>
            <a:lvl8pPr marL="3198000" indent="0" algn="ctr">
              <a:buNone/>
              <a:defRPr sz="1600"/>
            </a:lvl8pPr>
            <a:lvl9pPr marL="36548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69B-C6F2-4A2F-8C0A-6F04A06DAA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ock, plate, tableware&#10;&#10;Description automatically generated">
            <a:extLst>
              <a:ext uri="{FF2B5EF4-FFF2-40B4-BE49-F238E27FC236}">
                <a16:creationId xmlns:a16="http://schemas.microsoft.com/office/drawing/2014/main" id="{3E835B14-FF94-3245-B828-1A20E4E1B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358" y="6392824"/>
            <a:ext cx="1456273" cy="382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88134D-EB49-E04D-86C0-6C7952748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6373752"/>
            <a:ext cx="1219200" cy="4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8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999928"/>
            <a:ext cx="12192000" cy="3198339"/>
          </a:xfrm>
          <a:custGeom>
            <a:avLst/>
            <a:gdLst>
              <a:gd name="connsiteX0" fmla="*/ 0 w 12192000"/>
              <a:gd name="connsiteY0" fmla="*/ 0 h 3198339"/>
              <a:gd name="connsiteX1" fmla="*/ 12192000 w 12192000"/>
              <a:gd name="connsiteY1" fmla="*/ 0 h 3198339"/>
              <a:gd name="connsiteX2" fmla="*/ 12192000 w 12192000"/>
              <a:gd name="connsiteY2" fmla="*/ 3198339 h 3198339"/>
              <a:gd name="connsiteX3" fmla="*/ 0 w 12192000"/>
              <a:gd name="connsiteY3" fmla="*/ 3198339 h 31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98339">
                <a:moveTo>
                  <a:pt x="0" y="0"/>
                </a:moveTo>
                <a:lnTo>
                  <a:pt x="12192000" y="0"/>
                </a:lnTo>
                <a:lnTo>
                  <a:pt x="12192000" y="3198339"/>
                </a:lnTo>
                <a:lnTo>
                  <a:pt x="0" y="319833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pic>
        <p:nvPicPr>
          <p:cNvPr id="3" name="Picture 2" descr="A picture containing text, clock, plate, tableware&#10;&#10;Description automatically generated">
            <a:extLst>
              <a:ext uri="{FF2B5EF4-FFF2-40B4-BE49-F238E27FC236}">
                <a16:creationId xmlns:a16="http://schemas.microsoft.com/office/drawing/2014/main" id="{3E835B14-FF94-3245-B828-1A20E4E1B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358" y="6392824"/>
            <a:ext cx="1456273" cy="3826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88134D-EB49-E04D-86C0-6C7952748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6373752"/>
            <a:ext cx="1219200" cy="4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6400"/>
              <a:buFont typeface="Helvetica Neue"/>
              <a:buNone/>
              <a:defRPr sz="6400" b="0" i="0" u="none" strike="noStrike" cap="none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98" name="Google Shape;98;p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»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762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704" r:id="rId3"/>
    <p:sldLayoutId id="2147483766" r:id="rId4"/>
    <p:sldLayoutId id="2147483715" r:id="rId5"/>
    <p:sldLayoutId id="214748372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psyg.2018.0167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90/soc8020043" TargetMode="External"/><Relationship Id="rId5" Type="http://schemas.openxmlformats.org/officeDocument/2006/relationships/hyperlink" Target="http://dx.doi.org/10.1006/jvbe.2001.1802" TargetMode="External"/><Relationship Id="rId4" Type="http://schemas.openxmlformats.org/officeDocument/2006/relationships/hyperlink" Target="http://dx.doi.org/10.1108/CDI-12-2016-023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j.1532-7795.2010.00667.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x.doi.org/10.1016/j.jvb.2012.01.0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BDEDA2-E4FB-4921-95BE-4F30D404E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58C97-ADD7-0E47-89F6-7B0A576272CC}"/>
              </a:ext>
            </a:extLst>
          </p:cNvPr>
          <p:cNvSpPr txBox="1"/>
          <p:nvPr/>
        </p:nvSpPr>
        <p:spPr>
          <a:xfrm>
            <a:off x="239005" y="954841"/>
            <a:ext cx="902145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Youth Career Development Competency (YCDC): 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Factor Structure and Scale Validation 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b="1" dirty="0">
                <a:solidFill>
                  <a:schemeClr val="bg1"/>
                </a:solidFill>
                <a:latin typeface="+mn-lt"/>
              </a:rPr>
              <a:t>in Hong Kong Youth Aged 13-18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3E77F-B047-7A4D-8455-4319EE025007}"/>
              </a:ext>
            </a:extLst>
          </p:cNvPr>
          <p:cNvSpPr/>
          <p:nvPr/>
        </p:nvSpPr>
        <p:spPr>
          <a:xfrm>
            <a:off x="282547" y="2663606"/>
            <a:ext cx="46642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Prof. Steven Ngai 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Sek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-yum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Department of Social Work,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The Chinese University of Hong Kong;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Director (Community, PI), CLAP@JC </a:t>
            </a:r>
          </a:p>
          <a:p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Prof. Chau-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kiu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 Cheung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Department of Social and </a:t>
            </a:r>
            <a:r>
              <a:rPr lang="en-US" sz="1100" b="1" dirty="0" err="1">
                <a:solidFill>
                  <a:schemeClr val="bg1"/>
                </a:solidFill>
                <a:latin typeface="+mn-lt"/>
              </a:rPr>
              <a:t>Behavioural</a:t>
            </a:r>
            <a:r>
              <a:rPr lang="en-US" sz="1100" b="1" dirty="0">
                <a:solidFill>
                  <a:schemeClr val="bg1"/>
                </a:solidFill>
                <a:latin typeface="+mn-lt"/>
              </a:rPr>
              <a:t> Sciences,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City University of Hong Kong;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Co-Director (Research, Community, Co-PI), CLAP@JC </a:t>
            </a:r>
          </a:p>
          <a:p>
            <a:endParaRPr lang="en-US" sz="1200" b="1" dirty="0">
              <a:solidFill>
                <a:schemeClr val="bg1"/>
              </a:solidFill>
              <a:latin typeface="+mn-lt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Dr. Lin Wang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Department of Social Work, 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The Chinese University of Hong Kong;</a:t>
            </a:r>
          </a:p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Postdoctoral Fellow, CLAP@JC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AE563-DA5B-484C-B0AD-DFE6D8BE1232}"/>
              </a:ext>
            </a:extLst>
          </p:cNvPr>
          <p:cNvSpPr/>
          <p:nvPr/>
        </p:nvSpPr>
        <p:spPr>
          <a:xfrm>
            <a:off x="0" y="6009009"/>
            <a:ext cx="3160449" cy="84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090CF-756C-44E5-AA5C-52588028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2" y="6207796"/>
            <a:ext cx="2569264" cy="451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63AB8A-8A0D-4AF9-B2AC-3A99C43FA85A}"/>
              </a:ext>
            </a:extLst>
          </p:cNvPr>
          <p:cNvSpPr/>
          <p:nvPr/>
        </p:nvSpPr>
        <p:spPr>
          <a:xfrm>
            <a:off x="6995589" y="6325783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Created and Funded by: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932FA-5818-4B21-87C8-DC5F6329E983}"/>
              </a:ext>
            </a:extLst>
          </p:cNvPr>
          <p:cNvSpPr/>
          <p:nvPr/>
        </p:nvSpPr>
        <p:spPr>
          <a:xfrm>
            <a:off x="239005" y="5702501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Co-created by: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9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979715" y="346656"/>
            <a:ext cx="691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Results: Reliability Estimation (Table 2)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10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75CE8-6ADA-476F-8A03-FB8AB0300453}"/>
              </a:ext>
            </a:extLst>
          </p:cNvPr>
          <p:cNvSpPr/>
          <p:nvPr/>
        </p:nvSpPr>
        <p:spPr>
          <a:xfrm>
            <a:off x="861372" y="1439484"/>
            <a:ext cx="6891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2: Scale statistics and item-total correlations for the YCDC scale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579D4C-FAE3-470E-8274-A441FBE9D4E6}"/>
              </a:ext>
            </a:extLst>
          </p:cNvPr>
          <p:cNvSpPr/>
          <p:nvPr/>
        </p:nvSpPr>
        <p:spPr>
          <a:xfrm>
            <a:off x="8059083" y="2607360"/>
            <a:ext cx="3448065" cy="1360022"/>
          </a:xfrm>
          <a:prstGeom prst="roundRect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Good reliability of all subscales and the entire YCDC scale: 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The results indicated a satisfactory internal consistency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F0FAE-0D1B-4C1D-BC1E-ADC201BB2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59" y="1764896"/>
            <a:ext cx="5288058" cy="3635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305C60-204E-4E79-B9EA-D2E9D22CBE19}"/>
              </a:ext>
            </a:extLst>
          </p:cNvPr>
          <p:cNvSpPr/>
          <p:nvPr/>
        </p:nvSpPr>
        <p:spPr>
          <a:xfrm>
            <a:off x="5893636" y="2275335"/>
            <a:ext cx="404728" cy="2953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979715" y="346656"/>
            <a:ext cx="9333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Results: Factorial Validation in Subsamples (Table 3) 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11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75CE8-6ADA-476F-8A03-FB8AB0300453}"/>
              </a:ext>
            </a:extLst>
          </p:cNvPr>
          <p:cNvSpPr/>
          <p:nvPr/>
        </p:nvSpPr>
        <p:spPr>
          <a:xfrm>
            <a:off x="1076034" y="2094146"/>
            <a:ext cx="10039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3: Factorial validation in subsamples categorized by gender and years of residence in Hong Kong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579D4C-FAE3-470E-8274-A441FBE9D4E6}"/>
              </a:ext>
            </a:extLst>
          </p:cNvPr>
          <p:cNvSpPr/>
          <p:nvPr/>
        </p:nvSpPr>
        <p:spPr>
          <a:xfrm>
            <a:off x="1099457" y="5409002"/>
            <a:ext cx="9993085" cy="772007"/>
          </a:xfrm>
          <a:prstGeom prst="roundRect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Goodness of fit indexed in the CFA: 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Conducted separately across subsamples categorized by gender and years of residence in Hong Kong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F9EC29-60A4-4864-AE34-8263C771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66" y="2457255"/>
            <a:ext cx="6898063" cy="20958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96E72B2-E401-4919-B638-CE29FCB409DC}"/>
              </a:ext>
            </a:extLst>
          </p:cNvPr>
          <p:cNvSpPr/>
          <p:nvPr/>
        </p:nvSpPr>
        <p:spPr>
          <a:xfrm>
            <a:off x="5847415" y="2465217"/>
            <a:ext cx="727950" cy="415469"/>
          </a:xfrm>
          <a:prstGeom prst="ellipse">
            <a:avLst/>
          </a:prstGeom>
          <a:noFill/>
          <a:ln>
            <a:solidFill>
              <a:srgbClr val="505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C4A933-C101-4EC4-8A0B-5202DCE9462A}"/>
              </a:ext>
            </a:extLst>
          </p:cNvPr>
          <p:cNvSpPr/>
          <p:nvPr/>
        </p:nvSpPr>
        <p:spPr>
          <a:xfrm>
            <a:off x="7404265" y="2474095"/>
            <a:ext cx="1954472" cy="573085"/>
          </a:xfrm>
          <a:prstGeom prst="ellipse">
            <a:avLst/>
          </a:prstGeom>
          <a:noFill/>
          <a:ln>
            <a:solidFill>
              <a:srgbClr val="505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979715" y="346656"/>
            <a:ext cx="669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Results: Concurrent Validity (Table 4) 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12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75CE8-6ADA-476F-8A03-FB8AB0300453}"/>
              </a:ext>
            </a:extLst>
          </p:cNvPr>
          <p:cNvSpPr/>
          <p:nvPr/>
        </p:nvSpPr>
        <p:spPr>
          <a:xfrm>
            <a:off x="896497" y="1214454"/>
            <a:ext cx="1039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4: Correlations between YCDC scale and its subscales with career-related and psychosocial outcomes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579D4C-FAE3-470E-8274-A441FBE9D4E6}"/>
              </a:ext>
            </a:extLst>
          </p:cNvPr>
          <p:cNvSpPr/>
          <p:nvPr/>
        </p:nvSpPr>
        <p:spPr>
          <a:xfrm>
            <a:off x="1099457" y="5771213"/>
            <a:ext cx="9993085" cy="795972"/>
          </a:xfrm>
          <a:prstGeom prst="roundRect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Good concurrent validity: 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The correlation coefficients between the YCDC scale, the YCDC subscales, career adaptability, career outcome expectancy, civic engagement, social contribution, and social integration </a:t>
            </a:r>
            <a:r>
              <a:rPr lang="en-US" sz="1400" u="sng" dirty="0">
                <a:solidFill>
                  <a:schemeClr val="bg1"/>
                </a:solidFill>
                <a:cs typeface="Times New Roman" panose="02020603050405020304" pitchFamily="18" charset="0"/>
              </a:rPr>
              <a:t>were all positive and significant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79FED-070D-4F72-8553-091236EDD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9"/>
          <a:stretch/>
        </p:blipFill>
        <p:spPr>
          <a:xfrm>
            <a:off x="2337356" y="1500778"/>
            <a:ext cx="7517285" cy="40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48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Discussion and Conclusion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13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5AD9F2-557B-4C35-AC6E-5A1E34132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08902"/>
              </p:ext>
            </p:extLst>
          </p:nvPr>
        </p:nvGraphicFramePr>
        <p:xfrm>
          <a:off x="1021292" y="1132190"/>
          <a:ext cx="9596399" cy="528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98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Implications and Limitations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14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4CE389-FBFE-4911-9B8D-19A2810C9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498627"/>
              </p:ext>
            </p:extLst>
          </p:nvPr>
        </p:nvGraphicFramePr>
        <p:xfrm>
          <a:off x="942512" y="1331651"/>
          <a:ext cx="10306975" cy="456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14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489821" y="169610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Acknowledgement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847553" y="1594822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15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D6298A-4E77-4A0B-8C03-38A780387C51}"/>
              </a:ext>
            </a:extLst>
          </p:cNvPr>
          <p:cNvSpPr/>
          <p:nvPr/>
        </p:nvSpPr>
        <p:spPr>
          <a:xfrm>
            <a:off x="766545" y="2515738"/>
            <a:ext cx="1065891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en-US" sz="2000" b="1" dirty="0">
                <a:solidFill>
                  <a:srgbClr val="757575"/>
                </a:solidFill>
              </a:rPr>
              <a:t>The study evolves from part of a larger evaluation study of the CLAP@JC Project created and funded by The Hong Kong Jockey Club Charities Trust. This conference paper is adapted from a manuscript that is under review by </a:t>
            </a:r>
            <a:r>
              <a:rPr lang="en-US" sz="2000" b="1" dirty="0" smtClean="0">
                <a:solidFill>
                  <a:srgbClr val="757575"/>
                </a:solidFill>
              </a:rPr>
              <a:t>an international journal.</a:t>
            </a:r>
            <a:endParaRPr lang="en-US" sz="2000" b="1" dirty="0">
              <a:solidFill>
                <a:srgbClr val="757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References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16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2E7E084-AA2D-4B3C-8A78-D447FAEB6B00}"/>
              </a:ext>
            </a:extLst>
          </p:cNvPr>
          <p:cNvSpPr txBox="1">
            <a:spLocks/>
          </p:cNvSpPr>
          <p:nvPr/>
        </p:nvSpPr>
        <p:spPr>
          <a:xfrm>
            <a:off x="1179104" y="1207696"/>
            <a:ext cx="9926862" cy="47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Akkermans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Brenninkmeijer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V.,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Huibers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M., &amp;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Blonk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W. (2013). Competencies for the contemporary career: Development and preliminary validation of the Career Competencies Questionnaire.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Journal of Career Development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(3), 245-267. 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Akkermans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Paradniké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K., Van der Heijden, B. I., &amp; De Vos, A. (2018). The best of both worlds: The role of career adaptability and career competencies in students’ well-being and performance. 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Frontiers in psychology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1678.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https://doi.org/10.3389/fpsyg.2018.01678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>
                <a:latin typeface="Times New Roman" panose="02020603050405020304" pitchFamily="18" charset="0"/>
              </a:rPr>
              <a:t>Bakker, A. B., &amp; </a:t>
            </a:r>
            <a:r>
              <a:rPr lang="en-US" sz="1200" dirty="0" err="1">
                <a:latin typeface="Times New Roman" panose="02020603050405020304" pitchFamily="18" charset="0"/>
              </a:rPr>
              <a:t>Demerouti</a:t>
            </a:r>
            <a:r>
              <a:rPr lang="en-US" sz="1200" dirty="0">
                <a:latin typeface="Times New Roman" panose="02020603050405020304" pitchFamily="18" charset="0"/>
              </a:rPr>
              <a:t>, E. (2017). Job demands–resources theory: Taking stock and looking forward. </a:t>
            </a:r>
            <a:r>
              <a:rPr lang="en-US" sz="1200" i="1" dirty="0">
                <a:latin typeface="Times New Roman" panose="02020603050405020304" pitchFamily="18" charset="0"/>
              </a:rPr>
              <a:t>Journal of occupational health psychology</a:t>
            </a:r>
            <a:r>
              <a:rPr lang="en-US" sz="1200" dirty="0">
                <a:latin typeface="Times New Roman" panose="02020603050405020304" pitchFamily="18" charset="0"/>
              </a:rPr>
              <a:t>, 22(3), 273-285.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http://dx.doi.org/10.1037/ocp0000056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 err="1">
                <a:latin typeface="Times New Roman" panose="02020603050405020304" pitchFamily="18" charset="0"/>
              </a:rPr>
              <a:t>Bocciardi</a:t>
            </a:r>
            <a:r>
              <a:rPr lang="en-US" sz="1200" dirty="0">
                <a:latin typeface="Times New Roman" panose="02020603050405020304" pitchFamily="18" charset="0"/>
              </a:rPr>
              <a:t>, F., Caputo, A., </a:t>
            </a:r>
            <a:r>
              <a:rPr lang="en-US" sz="1200" dirty="0" err="1">
                <a:latin typeface="Times New Roman" panose="02020603050405020304" pitchFamily="18" charset="0"/>
              </a:rPr>
              <a:t>Fregonese</a:t>
            </a:r>
            <a:r>
              <a:rPr lang="en-US" sz="1200" dirty="0">
                <a:latin typeface="Times New Roman" panose="02020603050405020304" pitchFamily="18" charset="0"/>
              </a:rPr>
              <a:t>, C., </a:t>
            </a:r>
            <a:r>
              <a:rPr lang="en-US" sz="1200" dirty="0" err="1">
                <a:latin typeface="Times New Roman" panose="02020603050405020304" pitchFamily="18" charset="0"/>
              </a:rPr>
              <a:t>Langher</a:t>
            </a:r>
            <a:r>
              <a:rPr lang="en-US" sz="1200" dirty="0">
                <a:latin typeface="Times New Roman" panose="02020603050405020304" pitchFamily="18" charset="0"/>
              </a:rPr>
              <a:t>, V., &amp; Sartori, R. (2017). Career adaptability as a strategic competence for career development. European </a:t>
            </a:r>
            <a:r>
              <a:rPr lang="en-US" sz="1200" i="1" dirty="0">
                <a:latin typeface="Times New Roman" panose="02020603050405020304" pitchFamily="18" charset="0"/>
              </a:rPr>
              <a:t>Journal of Training and Development</a:t>
            </a:r>
            <a:r>
              <a:rPr lang="en-US" sz="1200" dirty="0">
                <a:latin typeface="Times New Roman" panose="02020603050405020304" pitchFamily="18" charset="0"/>
              </a:rPr>
              <a:t>, 41(1), 67-82.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http://dx.doi.org/10.1108/EJTD-07-2016-0049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>
                <a:latin typeface="Times New Roman" panose="02020603050405020304" pitchFamily="18" charset="0"/>
              </a:rPr>
              <a:t>Cheung, Ch., &amp; Liu, E. S. (2017). Enhancing the contribution of volunteering to career commitment with friendship among university students. </a:t>
            </a:r>
            <a:r>
              <a:rPr lang="en-US" sz="1200" i="1" dirty="0">
                <a:latin typeface="Times New Roman" panose="02020603050405020304" pitchFamily="18" charset="0"/>
              </a:rPr>
              <a:t>Career Development International</a:t>
            </a:r>
            <a:r>
              <a:rPr lang="en-US" sz="1200" dirty="0">
                <a:latin typeface="Times New Roman" panose="02020603050405020304" pitchFamily="18" charset="0"/>
              </a:rPr>
              <a:t>, 22, 754-771.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http://dx.doi.org/10.1108/CDI-12-2016-0236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>
                <a:latin typeface="Times New Roman" panose="02020603050405020304" pitchFamily="18" charset="0"/>
              </a:rPr>
              <a:t>CLAP for </a:t>
            </a:r>
            <a:r>
              <a:rPr lang="en-US" sz="1200" dirty="0" err="1">
                <a:latin typeface="Times New Roman" panose="02020603050405020304" pitchFamily="18" charset="0"/>
              </a:rPr>
              <a:t>Youth@JC</a:t>
            </a:r>
            <a:r>
              <a:rPr lang="en-US" sz="1200" dirty="0">
                <a:latin typeface="Times New Roman" panose="02020603050405020304" pitchFamily="18" charset="0"/>
              </a:rPr>
              <a:t>. (2017). Report for mid-term review. Hong Kong: The Chinese University of Hong Kong &amp; The Hong Kong Baptist University.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>
                <a:latin typeface="Times New Roman" panose="02020603050405020304" pitchFamily="18" charset="0"/>
              </a:rPr>
              <a:t>Coulter-Kern, R., Coulter-Kern, P., Schenkel, A., Walker, D., &amp; Fogle, K. (2013). Improving student's understanding of career decision-making through service learning. </a:t>
            </a:r>
            <a:r>
              <a:rPr lang="en-US" sz="1200" i="1" dirty="0">
                <a:latin typeface="Times New Roman" panose="02020603050405020304" pitchFamily="18" charset="0"/>
              </a:rPr>
              <a:t>College Student Journal</a:t>
            </a:r>
            <a:r>
              <a:rPr lang="en-US" sz="1200" dirty="0">
                <a:latin typeface="Times New Roman" panose="02020603050405020304" pitchFamily="18" charset="0"/>
              </a:rPr>
              <a:t>, 47(2), 306-311.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 err="1">
                <a:latin typeface="Times New Roman" panose="02020603050405020304" pitchFamily="18" charset="0"/>
              </a:rPr>
              <a:t>DeCoster</a:t>
            </a:r>
            <a:r>
              <a:rPr lang="en-US" sz="1200" dirty="0">
                <a:latin typeface="Times New Roman" panose="02020603050405020304" pitchFamily="18" charset="0"/>
              </a:rPr>
              <a:t>, J., Gallucci, M., &amp; Iselin, A. M. R. (2011). Best practices for using median splits, artificial categorization, and their continuous alternatives. </a:t>
            </a:r>
            <a:r>
              <a:rPr lang="en-US" sz="1200" i="1" dirty="0">
                <a:latin typeface="Times New Roman" panose="02020603050405020304" pitchFamily="18" charset="0"/>
              </a:rPr>
              <a:t>Journal of Experimental Psychopathology</a:t>
            </a:r>
            <a:r>
              <a:rPr lang="en-US" sz="1200" dirty="0">
                <a:latin typeface="Times New Roman" panose="02020603050405020304" pitchFamily="18" charset="0"/>
              </a:rPr>
              <a:t>, 2(2), 197-209.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http://dx.doi.org/10.5127/jep.008310</a:t>
            </a: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 err="1">
                <a:latin typeface="Times New Roman" panose="02020603050405020304" pitchFamily="18" charset="0"/>
              </a:rPr>
              <a:t>Diegelman</a:t>
            </a:r>
            <a:r>
              <a:rPr lang="en-US" sz="1200" dirty="0">
                <a:latin typeface="Times New Roman" panose="02020603050405020304" pitchFamily="18" charset="0"/>
              </a:rPr>
              <a:t>, N. M., &amp; </a:t>
            </a:r>
            <a:r>
              <a:rPr lang="en-US" sz="1200" dirty="0" err="1">
                <a:latin typeface="Times New Roman" panose="02020603050405020304" pitchFamily="18" charset="0"/>
              </a:rPr>
              <a:t>Subich</a:t>
            </a:r>
            <a:r>
              <a:rPr lang="en-US" sz="1200" dirty="0">
                <a:latin typeface="Times New Roman" panose="02020603050405020304" pitchFamily="18" charset="0"/>
              </a:rPr>
              <a:t>, L. M. (2001). Academic and vocational interests as a function of outcome expectancies in social cognitive career theory. Journal of Vocational Behavior, 59(3), 394-405.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http://dx.doi.org/10.1006/jvbe.2001.1802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buFont typeface="Poppins"/>
              <a:buNone/>
              <a:tabLst>
                <a:tab pos="596265" algn="l"/>
              </a:tabLst>
            </a:pPr>
            <a:r>
              <a:rPr lang="en-US" sz="1200" dirty="0">
                <a:latin typeface="Times New Roman" panose="02020603050405020304" pitchFamily="18" charset="0"/>
              </a:rPr>
              <a:t>European Centre for the Development of Vocational Training. (2014). Navigating difficult waters: Learning for career and </a:t>
            </a:r>
            <a:r>
              <a:rPr lang="en-US" sz="1200" dirty="0" err="1">
                <a:latin typeface="Times New Roman" panose="02020603050405020304" pitchFamily="18" charset="0"/>
              </a:rPr>
              <a:t>labour</a:t>
            </a:r>
            <a:r>
              <a:rPr lang="en-US" sz="1200" dirty="0">
                <a:latin typeface="Times New Roman" panose="02020603050405020304" pitchFamily="18" charset="0"/>
              </a:rPr>
              <a:t> market transitions. Available online at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https://www.cedefop.europa.eu/en/publications-and-resources/publications/5542</a:t>
            </a:r>
          </a:p>
          <a:p>
            <a:pPr marL="0" marR="0" lvl="0" indent="0">
              <a:lnSpc>
                <a:spcPct val="100000"/>
              </a:lnSpc>
              <a:buClr>
                <a:srgbClr val="000000"/>
              </a:buClr>
              <a:buSzTx/>
              <a:buNone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European Commission (2012). Employment and social developments in Europe 2011. Luxembourg: Publications Office of the European Union. </a:t>
            </a:r>
          </a:p>
          <a:p>
            <a:pPr marL="0" marR="0" lvl="0" indent="0">
              <a:lnSpc>
                <a:spcPct val="100000"/>
              </a:lnSpc>
              <a:buClr>
                <a:srgbClr val="000000"/>
              </a:buClr>
              <a:buSzTx/>
              <a:buNone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Huegaerts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K.,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Spruyt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B.,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Vanroelen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C. (2018). Youth unemployment and mental health: The mediating role of embodiment.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Societies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8(2), 1-14.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https://doi.org/10.3390/soc8020043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>
              <a:lnSpc>
                <a:spcPct val="100000"/>
              </a:lnSpc>
              <a:buClr>
                <a:srgbClr val="000000"/>
              </a:buClr>
              <a:buSzTx/>
              <a:buNone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Hui, T., Yuen, M., &amp; Chen, G. (2018). Career‐related filial piety and career adaptability in Hong Kong university students.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The Career Development Quarterly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66(4), 358-370.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http://dx.doi.org/10.1002/cdq.12156 </a:t>
            </a:r>
          </a:p>
          <a:p>
            <a:pPr marL="0" marR="0" lvl="0" indent="0">
              <a:lnSpc>
                <a:spcPct val="100000"/>
              </a:lnSpc>
              <a:buClr>
                <a:srgbClr val="000000"/>
              </a:buClr>
              <a:buSzTx/>
              <a:buNone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Koivisto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P.,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Vuori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Nykyri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E. (2007). Effects of the school-to-work group method among young people.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Vocational Behavior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70, 277-296.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http://dx.doi.org/10.1016/j.jvb.2006.12.001</a:t>
            </a:r>
          </a:p>
        </p:txBody>
      </p:sp>
    </p:spTree>
    <p:extLst>
      <p:ext uri="{BB962C8B-B14F-4D97-AF65-F5344CB8AC3E}">
        <p14:creationId xmlns:p14="http://schemas.microsoft.com/office/powerpoint/2010/main" val="83568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References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17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904A59A8-BB1F-4147-8D7D-AC75A90A309D}"/>
              </a:ext>
            </a:extLst>
          </p:cNvPr>
          <p:cNvSpPr txBox="1">
            <a:spLocks/>
          </p:cNvSpPr>
          <p:nvPr/>
        </p:nvSpPr>
        <p:spPr>
          <a:xfrm>
            <a:off x="1179103" y="1075995"/>
            <a:ext cx="10113293" cy="56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+mn-lt"/>
                <a:ea typeface="Roboto Condensed"/>
                <a:cs typeface="Roboto Condensed"/>
                <a:sym typeface="Roboto Condensed"/>
              </a:defRPr>
            </a:lvl1pPr>
            <a:lvl2pPr marL="457200" marR="0" lvl="1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685800" marR="0" lvl="2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914400" marR="0" lvl="3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–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1143000" marR="0" lvl="4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»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1371600" marR="0" lvl="5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1600200" marR="0" lvl="6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1828800" marR="0" lvl="7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2057400" marR="0" lvl="8" indent="-3810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rgbClr val="26262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Koivisto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P.,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Vuori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Vinokur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A. D. (2010). Transition to work: Effects of preparedness and goal construction on employment and depressive symptoms.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Research on Adolescence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20, 869-892.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http://dx.doi.org/10.1111/j.1532-7795.2010.00667.x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Kuijpers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M. A. C. T.,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Scheerens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 (2006). Career competencies for the modern career.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Career Development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32, 303-319.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http://dx.doi.org/10.1177/0894845305283006 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Leung, S. A. (2002). Career counseling in Hong Kong: Meeting the social challenges.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The Career Development Quarterly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50(3), 237-245.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http://dx.doi.org/10.1002/j.2161-0045.2002.tb00899.x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Ma, C. H. K., Chan, C. W. F., &amp; Chan, A. C. M. (2016). The long-term impact of service-learning on graduates’ civic engagement and career exploration in Hong Kong.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Higher Education Outreach and Engagement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20(4), 37-56.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Ngai, S. S. Y., Cheung, J. C. K., To, S. M., Luan, H., &amp; Zhao, R. (2014). Economic disadvantage and transitional outcomes: A study of young people from low-income families in Hong Kong.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International journal of adolescence and youth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19(3), 318-335. 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Pallant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 (2020). SPSS survival manual: A step by step guide to data analysis using IBM SPSS. Routledge.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Rohlfing, J. E., Nota, L., Ferrari, L.,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Soresi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S., &amp; Tracey, T. J. (2012). Relation of occupational knowledge to career interests and competence perceptions in Italian children.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Vocational Behavior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81(3), 330-337.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http://dx.doi.org/10.1016/j.jvb.2012.08.001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Savickas, M. L.,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Porfeli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E. J. (2012). Career Adapt-Abilities Scale: Construction, reliability, and measurement equivalence across 13 countries.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vocational behavior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80(3), 661-673.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http://dx.doi.org/10.1016/j.jvb.2012.01.011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Segers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Inceoglu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I. (2012). Exploring supportive and developmental career management through business strategies and coaching.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Human Resource Management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51(1), 99-120.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http://dx.doi.org/10.1002/hrm.20432 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Siddique, C. M. (1981). Orderly careers and social integration.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Industrial Relations: A Journal of Economy and Society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20(3), 297-305. </a:t>
            </a:r>
            <a:endParaRPr lang="en-US" sz="1200" u="sng" dirty="0">
              <a:solidFill>
                <a:srgbClr val="0563C1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Vuori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J.,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Toppinen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-Tanner, S.,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Mutanen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P. (2012). Effects of resource-building group intervention on career management and mental health in work organizations: randomized controlled field trial.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Applied Psychology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97(2), 273-286.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http://dx.doi.org/10.1037/a0025584 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Wells, K. L. H. (2018). Laboring under globalization: Tapestries by contemporary artists.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Art Journal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77(4), 26-45.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http://dx.doi.org/10.1080/00043249.2018.1549874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Wong, V. (2012). Social withdrawal as invisible youth disengagement: Government inaction and NGO responses in Hong Kong.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International Journal of Sociology and Social Policy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32(7/8), 415-430.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http://dx.doi.org/10.1108/01443331211249057</a:t>
            </a:r>
          </a:p>
          <a:p>
            <a:pPr>
              <a:spcBef>
                <a:spcPts val="0"/>
              </a:spcBef>
              <a:buClr>
                <a:srgbClr val="000000"/>
              </a:buClr>
              <a:buSzTx/>
              <a:tabLst>
                <a:tab pos="596265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Zacher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H. (2014). Individual difference predictors of change in career adaptability over time. </a:t>
            </a:r>
            <a:r>
              <a:rPr lang="en-US" sz="1200" i="1" dirty="0">
                <a:latin typeface="Times New Roman" panose="02020603050405020304" pitchFamily="18" charset="0"/>
                <a:sym typeface="Arial"/>
              </a:rPr>
              <a:t>Journal of Vocational Behavior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84(2), 188-198.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cs typeface="Arial"/>
                <a:sym typeface="Arial"/>
              </a:rPr>
              <a:t>http://dx.doi.org/10.1016/j.jvb.2014.01.001</a:t>
            </a:r>
          </a:p>
        </p:txBody>
      </p:sp>
    </p:spTree>
    <p:extLst>
      <p:ext uri="{BB962C8B-B14F-4D97-AF65-F5344CB8AC3E}">
        <p14:creationId xmlns:p14="http://schemas.microsoft.com/office/powerpoint/2010/main" val="24290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421194" y="134809"/>
            <a:ext cx="921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57575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Introduction: Youth Career Development Competency (YCDC)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2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61F215-136F-4256-8DA2-9F85C0F3802C}"/>
              </a:ext>
            </a:extLst>
          </p:cNvPr>
          <p:cNvSpPr/>
          <p:nvPr/>
        </p:nvSpPr>
        <p:spPr>
          <a:xfrm>
            <a:off x="421194" y="981023"/>
            <a:ext cx="6604001" cy="2677656"/>
          </a:xfrm>
          <a:prstGeom prst="rect">
            <a:avLst/>
          </a:prstGeom>
          <a:noFill/>
          <a:ln>
            <a:solidFill>
              <a:srgbClr val="00A6E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00A6E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A6E9"/>
                </a:solidFill>
              </a:rPr>
              <a:t>Economic globalization and advanced technology: Lead to an unpredictable job environment characterized by keen competition and job transformations in the labor market </a:t>
            </a:r>
          </a:p>
          <a:p>
            <a:endParaRPr lang="en-US" sz="1600" dirty="0">
              <a:solidFill>
                <a:srgbClr val="00A6E9"/>
              </a:solidFill>
            </a:endParaRPr>
          </a:p>
          <a:p>
            <a:pPr algn="r"/>
            <a:r>
              <a:rPr lang="en-US" sz="1200" dirty="0">
                <a:solidFill>
                  <a:srgbClr val="00A6E9"/>
                </a:solidFill>
              </a:rPr>
              <a:t>(Wells,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A6E9"/>
              </a:solidFill>
            </a:endParaRPr>
          </a:p>
          <a:p>
            <a:pPr marL="285750" indent="-285750">
              <a:buClr>
                <a:srgbClr val="00A6E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A6E9"/>
                </a:solidFill>
              </a:rPr>
              <a:t>Multiple pathways in the transformed labor market complicates the entire process of school-to-work transitions, making it more challenging for young people to make career decisions</a:t>
            </a:r>
          </a:p>
          <a:p>
            <a:endParaRPr lang="en-US" sz="1600" dirty="0">
              <a:solidFill>
                <a:srgbClr val="00A6E9"/>
              </a:solidFill>
            </a:endParaRPr>
          </a:p>
          <a:p>
            <a:pPr algn="r"/>
            <a:r>
              <a:rPr lang="en-US" sz="1200" dirty="0">
                <a:solidFill>
                  <a:srgbClr val="00A6E9"/>
                </a:solidFill>
              </a:rPr>
              <a:t> (European Centre for the Development of Vocational Training, 2014)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3ADEC2-6379-49F1-8548-CA75F848BDE3}"/>
              </a:ext>
            </a:extLst>
          </p:cNvPr>
          <p:cNvSpPr/>
          <p:nvPr/>
        </p:nvSpPr>
        <p:spPr>
          <a:xfrm>
            <a:off x="1264828" y="626981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u="sng" dirty="0">
                <a:solidFill>
                  <a:srgbClr val="00A6E9"/>
                </a:solidFill>
              </a:rPr>
              <a:t>School-to-work transition for young people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0C6919C5-B9D4-40C6-A9F4-57491F7F83B9}"/>
              </a:ext>
            </a:extLst>
          </p:cNvPr>
          <p:cNvSpPr/>
          <p:nvPr/>
        </p:nvSpPr>
        <p:spPr>
          <a:xfrm>
            <a:off x="82526" y="3528413"/>
            <a:ext cx="338667" cy="1110676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20629-0B1B-419F-9184-834EDC998AD3}"/>
              </a:ext>
            </a:extLst>
          </p:cNvPr>
          <p:cNvSpPr/>
          <p:nvPr/>
        </p:nvSpPr>
        <p:spPr>
          <a:xfrm>
            <a:off x="421194" y="4402654"/>
            <a:ext cx="6604001" cy="2185214"/>
          </a:xfrm>
          <a:prstGeom prst="rect">
            <a:avLst/>
          </a:prstGeom>
          <a:noFill/>
          <a:ln>
            <a:solidFill>
              <a:srgbClr val="EA70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Clr>
                <a:srgbClr val="EA702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Unsatisfactory employment</a:t>
            </a:r>
          </a:p>
          <a:p>
            <a:pPr marL="285750" lvl="0" indent="-285750">
              <a:buClr>
                <a:srgbClr val="EA702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Poor work conditions</a:t>
            </a:r>
          </a:p>
          <a:p>
            <a:pPr marL="285750" lvl="0" indent="-285750">
              <a:buClr>
                <a:srgbClr val="EA702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High levels of career discontinuity and underemployment</a:t>
            </a:r>
          </a:p>
          <a:p>
            <a:pPr marL="285750" lvl="0" indent="-285750">
              <a:buClr>
                <a:srgbClr val="EA702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Lack of social mobility</a:t>
            </a:r>
          </a:p>
          <a:p>
            <a:pPr marL="285750" lvl="0" indent="-285750">
              <a:buClr>
                <a:srgbClr val="EA702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Social, emotional, and behavioral problems (e.g., social withdrawal, low self-confidence, hopelessness, passivity, and criminal behavior)</a:t>
            </a:r>
          </a:p>
          <a:p>
            <a:pPr lvl="0"/>
            <a:endParaRPr lang="en-US" sz="1600" dirty="0">
              <a:solidFill>
                <a:srgbClr val="EA7021"/>
              </a:solidFill>
              <a:latin typeface="+mj-lt"/>
              <a:cs typeface="Times New Roman" panose="02020603050405020304" pitchFamily="18" charset="0"/>
            </a:endParaRPr>
          </a:p>
          <a:p>
            <a:pPr lvl="0" algn="r"/>
            <a:r>
              <a:rPr lang="fr-FR" sz="12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fr-FR" sz="1200" dirty="0" err="1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European</a:t>
            </a:r>
            <a:r>
              <a:rPr lang="fr-FR" sz="12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 Commission, 2012; Koivisto et al., 2007; Koivisto et al., 2010; </a:t>
            </a:r>
            <a:r>
              <a:rPr lang="fr-FR" sz="1200" dirty="0" err="1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Huegaerts</a:t>
            </a:r>
            <a:r>
              <a:rPr lang="fr-FR" sz="1200" dirty="0">
                <a:solidFill>
                  <a:srgbClr val="EA7021"/>
                </a:solidFill>
                <a:latin typeface="+mj-lt"/>
                <a:cs typeface="Times New Roman" panose="02020603050405020304" pitchFamily="18" charset="0"/>
              </a:rPr>
              <a:t> et al., 2018; Ngai et al., 2014; Wong, 2012)</a:t>
            </a:r>
            <a:endParaRPr lang="en-US" sz="1600" dirty="0">
              <a:solidFill>
                <a:srgbClr val="EA702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6978B-3B67-4136-B7ED-380CC4E12D56}"/>
              </a:ext>
            </a:extLst>
          </p:cNvPr>
          <p:cNvSpPr/>
          <p:nvPr/>
        </p:nvSpPr>
        <p:spPr>
          <a:xfrm>
            <a:off x="759860" y="3760588"/>
            <a:ext cx="592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sng" dirty="0">
                <a:solidFill>
                  <a:srgbClr val="EA7021"/>
                </a:solidFill>
              </a:rPr>
              <a:t>Challenges faced by young people</a:t>
            </a:r>
          </a:p>
          <a:p>
            <a:pPr algn="ctr"/>
            <a:r>
              <a:rPr lang="en-US" sz="1800" b="1" i="1" u="sng" dirty="0">
                <a:solidFill>
                  <a:srgbClr val="EA7021"/>
                </a:solidFill>
              </a:rPr>
              <a:t>experiencing school-to-work transition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3DAD1A-68B7-4BE7-B4A3-33E1EAB146C7}"/>
              </a:ext>
            </a:extLst>
          </p:cNvPr>
          <p:cNvSpPr/>
          <p:nvPr/>
        </p:nvSpPr>
        <p:spPr>
          <a:xfrm>
            <a:off x="7235301" y="1578360"/>
            <a:ext cx="4715294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YCDC is crucial for youth to keep up with an increasingly dynamic and changing work environment, to adjust to more complex careers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0" algn="r"/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Akkermans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et al., 2013; </a:t>
            </a:r>
            <a:r>
              <a:rPr lang="en-US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Segers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&amp; </a:t>
            </a:r>
            <a:r>
              <a:rPr lang="en-US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Inceoglu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2012; </a:t>
            </a:r>
          </a:p>
          <a:p>
            <a:pPr lvl="0" algn="r"/>
            <a:r>
              <a:rPr lang="en-US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Vuori</a:t>
            </a:r>
            <a:r>
              <a:rPr lang="en-US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et al., 2012)</a:t>
            </a:r>
          </a:p>
          <a:p>
            <a:pPr lvl="0"/>
            <a:endParaRPr lang="en-US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lvl="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Research on the development and validation of YCDC instruments for youth 13-18 years of age is scarce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5870A1-9BAD-405E-AFF9-F4C98CDEEAAF}"/>
              </a:ext>
            </a:extLst>
          </p:cNvPr>
          <p:cNvSpPr/>
          <p:nvPr/>
        </p:nvSpPr>
        <p:spPr>
          <a:xfrm>
            <a:off x="7596984" y="917507"/>
            <a:ext cx="3991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sng" dirty="0">
                <a:solidFill>
                  <a:schemeClr val="tx1"/>
                </a:solidFill>
              </a:rPr>
              <a:t>Youth Career </a:t>
            </a:r>
          </a:p>
          <a:p>
            <a:pPr algn="ctr"/>
            <a:r>
              <a:rPr lang="en-US" sz="1800" b="1" i="1" u="sng" dirty="0">
                <a:solidFill>
                  <a:schemeClr val="tx1"/>
                </a:solidFill>
              </a:rPr>
              <a:t>Development Competency (YCDC)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B50BFD7-6937-4010-B87F-0B4577B14BF6}"/>
              </a:ext>
            </a:extLst>
          </p:cNvPr>
          <p:cNvSpPr/>
          <p:nvPr/>
        </p:nvSpPr>
        <p:spPr>
          <a:xfrm>
            <a:off x="9366073" y="4188561"/>
            <a:ext cx="453747" cy="3693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DE1712-9C42-4F1E-B9BA-4EABDF8356A0}"/>
              </a:ext>
            </a:extLst>
          </p:cNvPr>
          <p:cNvSpPr/>
          <p:nvPr/>
        </p:nvSpPr>
        <p:spPr>
          <a:xfrm>
            <a:off x="9276639" y="4510476"/>
            <a:ext cx="632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u="sng" dirty="0">
                <a:solidFill>
                  <a:schemeClr val="tx1"/>
                </a:solidFill>
              </a:rPr>
              <a:t>Aim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B54CF-E2C8-4824-A433-B24B50B740BB}"/>
              </a:ext>
            </a:extLst>
          </p:cNvPr>
          <p:cNvSpPr/>
          <p:nvPr/>
        </p:nvSpPr>
        <p:spPr>
          <a:xfrm>
            <a:off x="7298696" y="4879808"/>
            <a:ext cx="465189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a holistic measurement instrument: Effectively enables young people to identify their career development competency, approach labor market entry, and career progression in an informed and confident manner </a:t>
            </a:r>
          </a:p>
        </p:txBody>
      </p:sp>
    </p:spTree>
    <p:extLst>
      <p:ext uri="{BB962C8B-B14F-4D97-AF65-F5344CB8AC3E}">
        <p14:creationId xmlns:p14="http://schemas.microsoft.com/office/powerpoint/2010/main" val="428491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881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Literature Review: Past Studies and Research Gap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3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Google Shape;867;p34">
            <a:extLst>
              <a:ext uri="{FF2B5EF4-FFF2-40B4-BE49-F238E27FC236}">
                <a16:creationId xmlns:a16="http://schemas.microsoft.com/office/drawing/2014/main" id="{E32532EA-9AE4-45CE-8B3A-B2072519330D}"/>
              </a:ext>
            </a:extLst>
          </p:cNvPr>
          <p:cNvSpPr/>
          <p:nvPr/>
        </p:nvSpPr>
        <p:spPr>
          <a:xfrm>
            <a:off x="582622" y="1761011"/>
            <a:ext cx="2777136" cy="1477782"/>
          </a:xfrm>
          <a:prstGeom prst="rect">
            <a:avLst/>
          </a:prstGeom>
          <a:solidFill>
            <a:srgbClr val="DBC8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Past studies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mainly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covering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 three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aspects of YCDC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867;p34">
            <a:extLst>
              <a:ext uri="{FF2B5EF4-FFF2-40B4-BE49-F238E27FC236}">
                <a16:creationId xmlns:a16="http://schemas.microsoft.com/office/drawing/2014/main" id="{3ECB732E-0BFB-4C22-AE0C-A2FF1711C723}"/>
              </a:ext>
            </a:extLst>
          </p:cNvPr>
          <p:cNvSpPr/>
          <p:nvPr/>
        </p:nvSpPr>
        <p:spPr>
          <a:xfrm>
            <a:off x="582622" y="3322879"/>
            <a:ext cx="2777136" cy="1485284"/>
          </a:xfrm>
          <a:prstGeom prst="rect">
            <a:avLst/>
          </a:prstGeom>
          <a:solidFill>
            <a:srgbClr val="DBC8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Career-related and Psychosocial Outcomes among Youth 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Transitional</a:t>
            </a:r>
            <a:r>
              <a:rPr lang="en-US" sz="1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Status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Google Shape;867;p34">
            <a:extLst>
              <a:ext uri="{FF2B5EF4-FFF2-40B4-BE49-F238E27FC236}">
                <a16:creationId xmlns:a16="http://schemas.microsoft.com/office/drawing/2014/main" id="{58CAC80B-B67B-467D-BAED-758141DA9208}"/>
              </a:ext>
            </a:extLst>
          </p:cNvPr>
          <p:cNvSpPr/>
          <p:nvPr/>
        </p:nvSpPr>
        <p:spPr>
          <a:xfrm>
            <a:off x="582622" y="4877704"/>
            <a:ext cx="2777136" cy="1489569"/>
          </a:xfrm>
          <a:prstGeom prst="rect">
            <a:avLst/>
          </a:prstGeom>
          <a:solidFill>
            <a:srgbClr val="DBC8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Subgroup Consistency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the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 YCDC Scale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194;p37">
            <a:extLst>
              <a:ext uri="{FF2B5EF4-FFF2-40B4-BE49-F238E27FC236}">
                <a16:creationId xmlns:a16="http://schemas.microsoft.com/office/drawing/2014/main" id="{A1EA63A2-CFF4-4BDF-AD56-6DDE811AD397}"/>
              </a:ext>
            </a:extLst>
          </p:cNvPr>
          <p:cNvSpPr txBox="1">
            <a:spLocks/>
          </p:cNvSpPr>
          <p:nvPr/>
        </p:nvSpPr>
        <p:spPr>
          <a:xfrm>
            <a:off x="3428586" y="1763722"/>
            <a:ext cx="5521819" cy="147778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S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elf-understanding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Career and pathway exploration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Career planning and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(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Akkermans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et al., 2013; CLAP for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Youth@JC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2017;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Kuijpers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et al., 2006) </a:t>
            </a:r>
            <a:endParaRPr kumimoji="0" lang="en" sz="105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14" name="Google Shape;194;p37">
            <a:extLst>
              <a:ext uri="{FF2B5EF4-FFF2-40B4-BE49-F238E27FC236}">
                <a16:creationId xmlns:a16="http://schemas.microsoft.com/office/drawing/2014/main" id="{937A840B-AD78-4FB8-8F97-D379E4250A92}"/>
              </a:ext>
            </a:extLst>
          </p:cNvPr>
          <p:cNvSpPr txBox="1">
            <a:spLocks/>
          </p:cNvSpPr>
          <p:nvPr/>
        </p:nvSpPr>
        <p:spPr>
          <a:xfrm>
            <a:off x="3428586" y="3325590"/>
            <a:ext cx="5521819" cy="147778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YCDC may have positive relationships with career-related outcomes: career adaptability; career outcome expectancy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YCDC may enhance one’s psychosocial outcomes: social integration; civic engagement; social contribution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287338" marR="0" lvl="0" indent="-28733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(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Akkermans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et al., 2018;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Diegelman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&amp;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Subich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2001;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Akkermans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 et al., 2018; Bakker &amp;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Demerouti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2017; Savickas &amp; </a:t>
            </a:r>
            <a:r>
              <a:rPr kumimoji="0" lang="en-US" sz="105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Porfeli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, 2012; Siddique, 1981; Ma et al., 2016; </a:t>
            </a:r>
            <a:r>
              <a:rPr kumimoji="0" lang="da-DK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Cheung &amp; Liu, 2017; Coulter-Kern et al., 2013</a:t>
            </a:r>
            <a:r>
              <a: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194;p37">
            <a:extLst>
              <a:ext uri="{FF2B5EF4-FFF2-40B4-BE49-F238E27FC236}">
                <a16:creationId xmlns:a16="http://schemas.microsoft.com/office/drawing/2014/main" id="{F1AAFB66-27AC-4FD5-B4D4-3D24C224A21A}"/>
              </a:ext>
            </a:extLst>
          </p:cNvPr>
          <p:cNvSpPr txBox="1">
            <a:spLocks/>
          </p:cNvSpPr>
          <p:nvPr/>
        </p:nvSpPr>
        <p:spPr>
          <a:xfrm>
            <a:off x="3428586" y="4887505"/>
            <a:ext cx="5521819" cy="147778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Previous </a:t>
            </a:r>
            <a:r>
              <a:rPr lang="en-US" sz="1200" b="1" dirty="0">
                <a:latin typeface="+mj-lt"/>
                <a:cs typeface="Times New Roman" panose="02020603050405020304" pitchFamily="18" charset="0"/>
              </a:rPr>
              <a:t>research on YCDC scales lacked an investigation of subgroup consistency by gender and the years of residence in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  <a:p>
            <a:pPr marL="1255713"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it-IT" sz="105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(Bocciardi et al., 2017; Rohlfing et al., 2012; Zacher, 2014)</a:t>
            </a:r>
          </a:p>
        </p:txBody>
      </p:sp>
      <p:sp>
        <p:nvSpPr>
          <p:cNvPr id="16" name="Google Shape;867;p34">
            <a:extLst>
              <a:ext uri="{FF2B5EF4-FFF2-40B4-BE49-F238E27FC236}">
                <a16:creationId xmlns:a16="http://schemas.microsoft.com/office/drawing/2014/main" id="{1EB95472-2AB8-494D-9E05-49B02B4E6D90}"/>
              </a:ext>
            </a:extLst>
          </p:cNvPr>
          <p:cNvSpPr/>
          <p:nvPr/>
        </p:nvSpPr>
        <p:spPr>
          <a:xfrm>
            <a:off x="9031160" y="1763722"/>
            <a:ext cx="2486762" cy="1474546"/>
          </a:xfrm>
          <a:prstGeom prst="rect">
            <a:avLst/>
          </a:prstGeom>
          <a:solidFill>
            <a:srgbClr val="FF5E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Overlook engagement aspect</a:t>
            </a:r>
            <a:r>
              <a:rPr lang="en-US" sz="1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of YCDC</a:t>
            </a:r>
          </a:p>
        </p:txBody>
      </p:sp>
      <p:sp>
        <p:nvSpPr>
          <p:cNvPr id="17" name="Google Shape;867;p34">
            <a:extLst>
              <a:ext uri="{FF2B5EF4-FFF2-40B4-BE49-F238E27FC236}">
                <a16:creationId xmlns:a16="http://schemas.microsoft.com/office/drawing/2014/main" id="{BB0C1AE0-A40B-43C3-8765-7A268BDFBB58}"/>
              </a:ext>
            </a:extLst>
          </p:cNvPr>
          <p:cNvSpPr/>
          <p:nvPr/>
        </p:nvSpPr>
        <p:spPr>
          <a:xfrm>
            <a:off x="9020386" y="3329134"/>
            <a:ext cx="2498807" cy="1477783"/>
          </a:xfrm>
          <a:prstGeom prst="rect">
            <a:avLst/>
          </a:prstGeom>
          <a:solidFill>
            <a:srgbClr val="FF5E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Concurrent validity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the</a:t>
            </a:r>
            <a:r>
              <a:rPr lang="en-US" sz="1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YCDC scales is lacking</a:t>
            </a:r>
          </a:p>
        </p:txBody>
      </p:sp>
      <p:sp>
        <p:nvSpPr>
          <p:cNvPr id="19" name="Google Shape;867;p34">
            <a:extLst>
              <a:ext uri="{FF2B5EF4-FFF2-40B4-BE49-F238E27FC236}">
                <a16:creationId xmlns:a16="http://schemas.microsoft.com/office/drawing/2014/main" id="{C5DC5683-54E8-4EF6-88BE-517386DE3B55}"/>
              </a:ext>
            </a:extLst>
          </p:cNvPr>
          <p:cNvSpPr/>
          <p:nvPr/>
        </p:nvSpPr>
        <p:spPr>
          <a:xfrm>
            <a:off x="9020385" y="4887505"/>
            <a:ext cx="2498807" cy="1477784"/>
          </a:xfrm>
          <a:prstGeom prst="rect">
            <a:avLst/>
          </a:prstGeom>
          <a:solidFill>
            <a:srgbClr val="FF5E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Subgroup consistency validation of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the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 YCDC scales is lacking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202;p38">
            <a:extLst>
              <a:ext uri="{FF2B5EF4-FFF2-40B4-BE49-F238E27FC236}">
                <a16:creationId xmlns:a16="http://schemas.microsoft.com/office/drawing/2014/main" id="{B11219A9-6A6B-4BA5-BED7-47F0407252C2}"/>
              </a:ext>
            </a:extLst>
          </p:cNvPr>
          <p:cNvSpPr txBox="1">
            <a:spLocks/>
          </p:cNvSpPr>
          <p:nvPr/>
        </p:nvSpPr>
        <p:spPr>
          <a:xfrm>
            <a:off x="9031161" y="1341406"/>
            <a:ext cx="2475988" cy="3314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SemiBold"/>
              <a:buNone/>
              <a:defRPr sz="25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500"/>
              <a:buFont typeface="Poppins SemiBold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5E1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Poppins SemiBold"/>
              </a:rPr>
              <a:t>Research Gap 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FF5E10"/>
              </a:solidFill>
              <a:effectLst/>
              <a:uLnTx/>
              <a:uFillTx/>
              <a:latin typeface="+mj-lt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6813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364933"/>
            <a:ext cx="675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Present Research: YCDC Components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4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5AD9F2-557B-4C35-AC6E-5A1E34132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654983"/>
              </p:ext>
            </p:extLst>
          </p:nvPr>
        </p:nvGraphicFramePr>
        <p:xfrm>
          <a:off x="994661" y="1212090"/>
          <a:ext cx="10202678" cy="493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D78AED-F60B-406F-B66B-4A5EF9CB5718}"/>
              </a:ext>
            </a:extLst>
          </p:cNvPr>
          <p:cNvSpPr/>
          <p:nvPr/>
        </p:nvSpPr>
        <p:spPr>
          <a:xfrm>
            <a:off x="8609771" y="6231377"/>
            <a:ext cx="2587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i="1" dirty="0"/>
              <a:t>(CLAP for </a:t>
            </a:r>
            <a:r>
              <a:rPr lang="en-US" sz="1400" b="1" i="1" dirty="0" err="1"/>
              <a:t>Youth@JC</a:t>
            </a:r>
            <a:r>
              <a:rPr lang="en-US" sz="1400" b="1" i="1" dirty="0"/>
              <a:t>, 2017) </a:t>
            </a:r>
          </a:p>
        </p:txBody>
      </p:sp>
    </p:spTree>
    <p:extLst>
      <p:ext uri="{BB962C8B-B14F-4D97-AF65-F5344CB8AC3E}">
        <p14:creationId xmlns:p14="http://schemas.microsoft.com/office/powerpoint/2010/main" val="44972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10079" y="129581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Influence of Hong Kong Chinese Context &amp; the relationship </a:t>
            </a:r>
          </a:p>
          <a:p>
            <a:r>
              <a:rPr lang="en-US" sz="20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between Career-related and Psychosocial Outcomes </a:t>
            </a:r>
          </a:p>
          <a:p>
            <a:r>
              <a:rPr lang="en-US" sz="20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among Youth on YCDC components </a:t>
            </a:r>
            <a:endParaRPr lang="en-ID" sz="20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5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Google Shape;1178;p42">
            <a:extLst>
              <a:ext uri="{FF2B5EF4-FFF2-40B4-BE49-F238E27FC236}">
                <a16:creationId xmlns:a16="http://schemas.microsoft.com/office/drawing/2014/main" id="{3B1862F4-A2C3-4083-A975-F204311C737D}"/>
              </a:ext>
            </a:extLst>
          </p:cNvPr>
          <p:cNvSpPr/>
          <p:nvPr/>
        </p:nvSpPr>
        <p:spPr>
          <a:xfrm>
            <a:off x="311036" y="3305965"/>
            <a:ext cx="2449919" cy="2818151"/>
          </a:xfrm>
          <a:prstGeom prst="roundRect">
            <a:avLst>
              <a:gd name="adj" fmla="val 16667"/>
            </a:avLst>
          </a:prstGeom>
          <a:solidFill>
            <a:srgbClr val="EBEBEB"/>
          </a:solidFill>
          <a:ln w="19050" cap="flat" cmpd="sng">
            <a:solidFill>
              <a:srgbClr val="00A6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0" rIns="0" bIns="91425" anchor="ctr" anchorCtr="0">
            <a:noAutofit/>
          </a:bodyPr>
          <a:lstStyle/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The influence of the pandemic and the high unemployment rate</a:t>
            </a:r>
          </a:p>
          <a:p>
            <a:pPr lvl="0">
              <a:buClrTx/>
              <a:buSzPts val="1100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E</a:t>
            </a:r>
            <a:r>
              <a:rPr lang="en-US" altLang="zh-CN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xisting s</a:t>
            </a: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chool support related to YCDC: </a:t>
            </a:r>
            <a:r>
              <a:rPr lang="en-US" altLang="zh-CN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I</a:t>
            </a: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nformation regarding further study opportunities</a:t>
            </a: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Further education as the most promising choice for their children</a:t>
            </a:r>
          </a:p>
          <a:p>
            <a:pPr lvl="0">
              <a:buClrTx/>
              <a:buSzPts val="1100"/>
            </a:pPr>
            <a:endParaRPr lang="en-US" sz="110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en-US" sz="900" b="1" dirty="0">
                <a:solidFill>
                  <a:sysClr val="windowText" lastClr="000000"/>
                </a:solidFill>
                <a:latin typeface="+mj-lt"/>
                <a:ea typeface="Roboto"/>
                <a:cs typeface="Times New Roman" panose="02020603050405020304" pitchFamily="18" charset="0"/>
                <a:sym typeface="Roboto"/>
              </a:rPr>
              <a:t>(Pavlova et al., 2017b)</a:t>
            </a: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>
              <a:buClrTx/>
              <a:buSzPts val="1100"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Roboto"/>
                <a:cs typeface="Times New Roman" panose="02020603050405020304" pitchFamily="18" charset="0"/>
                <a:sym typeface="Roboto"/>
              </a:rPr>
              <a:t>                          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9" name="Chevron 8">
            <a:extLst>
              <a:ext uri="{FF2B5EF4-FFF2-40B4-BE49-F238E27FC236}">
                <a16:creationId xmlns:a16="http://schemas.microsoft.com/office/drawing/2014/main" id="{80542CD6-65B4-403B-A9BB-AFE7A9752A06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945B16-06CD-4AFE-ADAA-46C36730F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02454"/>
              </p:ext>
            </p:extLst>
          </p:nvPr>
        </p:nvGraphicFramePr>
        <p:xfrm>
          <a:off x="311036" y="1290775"/>
          <a:ext cx="5255263" cy="194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Google Shape;1178;p42">
            <a:extLst>
              <a:ext uri="{FF2B5EF4-FFF2-40B4-BE49-F238E27FC236}">
                <a16:creationId xmlns:a16="http://schemas.microsoft.com/office/drawing/2014/main" id="{856B2E1B-0E44-4075-B9CD-F3B975BF5AC3}"/>
              </a:ext>
            </a:extLst>
          </p:cNvPr>
          <p:cNvSpPr/>
          <p:nvPr/>
        </p:nvSpPr>
        <p:spPr>
          <a:xfrm>
            <a:off x="3116380" y="3308022"/>
            <a:ext cx="2449919" cy="2818151"/>
          </a:xfrm>
          <a:prstGeom prst="roundRect">
            <a:avLst>
              <a:gd name="adj" fmla="val 16667"/>
            </a:avLst>
          </a:prstGeom>
          <a:solidFill>
            <a:srgbClr val="EBEBEB"/>
          </a:solidFill>
          <a:ln w="19050" cap="flat" cmpd="sng">
            <a:solidFill>
              <a:srgbClr val="00A6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5750" rIns="0" bIns="91425" anchor="ctr" anchorCtr="0">
            <a:noAutofit/>
          </a:bodyPr>
          <a:lstStyle/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Social expectations and obligations are given priority over individual preferences</a:t>
            </a:r>
          </a:p>
          <a:p>
            <a:pPr lvl="0">
              <a:buClrTx/>
              <a:buSzPts val="1100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en-US" sz="900" b="1" dirty="0">
                <a:solidFill>
                  <a:sysClr val="windowText" lastClr="000000"/>
                </a:solidFill>
                <a:latin typeface="+mj-lt"/>
                <a:ea typeface="Roboto"/>
                <a:cs typeface="Times New Roman" panose="02020603050405020304" pitchFamily="18" charset="0"/>
                <a:sym typeface="Roboto"/>
              </a:rPr>
              <a:t>(Cheung &amp; Arnold, 2014; Leung, 2002)</a:t>
            </a:r>
          </a:p>
          <a:p>
            <a:pPr lvl="0">
              <a:buClrTx/>
              <a:buSzPts val="1100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Exert an impact on young people’s educational and occupational aspirations, which further influence how young people make decisions about education and career pathways</a:t>
            </a:r>
          </a:p>
          <a:p>
            <a:pPr lvl="0">
              <a:buClrTx/>
              <a:buSzPts val="1100"/>
            </a:pPr>
            <a:endParaRPr lang="en-US" sz="110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en-US" sz="900" b="1" dirty="0">
                <a:solidFill>
                  <a:sysClr val="windowText" lastClr="000000"/>
                </a:solidFill>
                <a:latin typeface="+mj-lt"/>
                <a:ea typeface="Roboto"/>
                <a:cs typeface="Times New Roman" panose="02020603050405020304" pitchFamily="18" charset="0"/>
                <a:sym typeface="Roboto"/>
              </a:rPr>
              <a:t>(Hui et al., 2018) </a:t>
            </a: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  <a:p>
            <a:pPr lvl="0">
              <a:buClrTx/>
              <a:buSzPts val="1100"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Roboto"/>
                <a:cs typeface="Times New Roman" panose="02020603050405020304" pitchFamily="18" charset="0"/>
                <a:sym typeface="Roboto"/>
              </a:rPr>
              <a:t>                          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23" name="Google Shape;1178;p42">
            <a:extLst>
              <a:ext uri="{FF2B5EF4-FFF2-40B4-BE49-F238E27FC236}">
                <a16:creationId xmlns:a16="http://schemas.microsoft.com/office/drawing/2014/main" id="{747649C8-DDBD-4ABD-B67F-253CDA1E10E5}"/>
              </a:ext>
            </a:extLst>
          </p:cNvPr>
          <p:cNvSpPr/>
          <p:nvPr/>
        </p:nvSpPr>
        <p:spPr>
          <a:xfrm>
            <a:off x="6226942" y="3591328"/>
            <a:ext cx="2449919" cy="2172866"/>
          </a:xfrm>
          <a:prstGeom prst="roundRect">
            <a:avLst>
              <a:gd name="adj" fmla="val 16667"/>
            </a:avLst>
          </a:prstGeom>
          <a:solidFill>
            <a:srgbClr val="EBEBEB"/>
          </a:solidFill>
          <a:ln w="19050" cap="flat" cmpd="sng">
            <a:solidFill>
              <a:srgbClr val="EA7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40" rIns="0" bIns="91425" anchor="ctr" anchorCtr="0">
            <a:noAutofit/>
          </a:bodyPr>
          <a:lstStyle/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Career adaptability </a:t>
            </a:r>
          </a:p>
          <a:p>
            <a:pPr lvl="0" algn="r">
              <a:buClrTx/>
              <a:buSzPts val="1100"/>
            </a:pPr>
            <a:endParaRPr lang="en-US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(</a:t>
            </a:r>
            <a:r>
              <a:rPr lang="en-US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Akkermans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 et al., 2018) </a:t>
            </a:r>
          </a:p>
          <a:p>
            <a:pPr lvl="0">
              <a:buClrTx/>
              <a:buSzPts val="1100"/>
            </a:pPr>
            <a:endParaRPr lang="en-US" sz="11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Career outcome expectancy </a:t>
            </a:r>
          </a:p>
          <a:p>
            <a:pPr lvl="0" algn="r">
              <a:buClrTx/>
              <a:buSzPts val="1100"/>
            </a:pPr>
            <a:endParaRPr lang="en-US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(</a:t>
            </a:r>
            <a:r>
              <a:rPr lang="en-US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Diegelman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 &amp; </a:t>
            </a:r>
            <a:r>
              <a:rPr lang="en-US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Subich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, 2001)</a:t>
            </a:r>
            <a:endParaRPr lang="en-US" sz="1050" b="1" dirty="0">
              <a:solidFill>
                <a:sysClr val="windowText" lastClr="000000"/>
              </a:solidFill>
              <a:latin typeface="+mj-lt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D2FEA8E0-E2CE-4281-8F5A-1E169236E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638644"/>
              </p:ext>
            </p:extLst>
          </p:nvPr>
        </p:nvGraphicFramePr>
        <p:xfrm>
          <a:off x="6226942" y="1574080"/>
          <a:ext cx="5255263" cy="194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Google Shape;1178;p42">
            <a:extLst>
              <a:ext uri="{FF2B5EF4-FFF2-40B4-BE49-F238E27FC236}">
                <a16:creationId xmlns:a16="http://schemas.microsoft.com/office/drawing/2014/main" id="{E1D1DA1E-1A7E-47DE-BE0C-31B1014821D2}"/>
              </a:ext>
            </a:extLst>
          </p:cNvPr>
          <p:cNvSpPr/>
          <p:nvPr/>
        </p:nvSpPr>
        <p:spPr>
          <a:xfrm>
            <a:off x="9032286" y="3591328"/>
            <a:ext cx="2449919" cy="2170809"/>
          </a:xfrm>
          <a:prstGeom prst="roundRect">
            <a:avLst>
              <a:gd name="adj" fmla="val 16667"/>
            </a:avLst>
          </a:prstGeom>
          <a:solidFill>
            <a:srgbClr val="EBEBEB"/>
          </a:solidFill>
          <a:ln w="19050" cap="flat" cmpd="sng">
            <a:solidFill>
              <a:srgbClr val="EA7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40" rIns="0" bIns="91425" anchor="t" anchorCtr="0">
            <a:noAutofit/>
          </a:bodyPr>
          <a:lstStyle/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Social </a:t>
            </a:r>
            <a:r>
              <a:rPr lang="fr-FR" sz="11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integration</a:t>
            </a:r>
            <a:endParaRPr lang="fr-FR" sz="11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endParaRPr lang="fr-FR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(</a:t>
            </a:r>
            <a:r>
              <a:rPr lang="fr-FR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Savickas</a:t>
            </a: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 &amp; </a:t>
            </a:r>
            <a:r>
              <a:rPr lang="fr-FR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Porfeli</a:t>
            </a: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, 2012; </a:t>
            </a:r>
          </a:p>
          <a:p>
            <a:pPr lvl="0" algn="r">
              <a:buClrTx/>
              <a:buSzPts val="1100"/>
            </a:pPr>
            <a:r>
              <a:rPr lang="fr-FR" sz="900" b="1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Siddique</a:t>
            </a: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, 1981)</a:t>
            </a:r>
          </a:p>
          <a:p>
            <a:pPr lvl="0">
              <a:buClrTx/>
              <a:buSzPts val="1100"/>
            </a:pPr>
            <a:endParaRPr lang="fr-FR" sz="11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Civic engagement</a:t>
            </a:r>
          </a:p>
          <a:p>
            <a:pPr lvl="0" algn="r">
              <a:buClrTx/>
              <a:buSzPts val="1100"/>
            </a:pPr>
            <a:endParaRPr lang="fr-FR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(Ma et al., 2016)</a:t>
            </a:r>
          </a:p>
          <a:p>
            <a:pPr lvl="0">
              <a:buClrTx/>
              <a:buSzPts val="1100"/>
            </a:pPr>
            <a:endParaRPr lang="fr-FR" sz="11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marL="171450" lvl="0" indent="-171450">
              <a:buClrTx/>
              <a:buSzPts val="1100"/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Social contribution</a:t>
            </a:r>
          </a:p>
          <a:p>
            <a:pPr lvl="0" algn="r">
              <a:buClrTx/>
              <a:buSzPts val="1100"/>
            </a:pPr>
            <a:endParaRPr lang="fr-FR" sz="9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  <a:sym typeface="Roboto"/>
            </a:endParaRPr>
          </a:p>
          <a:p>
            <a:pPr lvl="0" algn="r">
              <a:buClrTx/>
              <a:buSzPts val="1100"/>
            </a:pPr>
            <a:r>
              <a:rPr lang="fr-FR" sz="9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  <a:sym typeface="Roboto"/>
              </a:rPr>
              <a:t>(Cheung &amp; Liu, 2017)</a:t>
            </a:r>
          </a:p>
        </p:txBody>
      </p:sp>
    </p:spTree>
    <p:extLst>
      <p:ext uri="{BB962C8B-B14F-4D97-AF65-F5344CB8AC3E}">
        <p14:creationId xmlns:p14="http://schemas.microsoft.com/office/powerpoint/2010/main" val="142363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195598"/>
            <a:ext cx="904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Present Research Aims to Provide a Holistic Instrument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to Measure YCDC among Young People in HK</a:t>
            </a:r>
            <a:endParaRPr lang="en-ID" sz="24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6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B7B798-31A2-4990-8F3C-F911C41AA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782913"/>
              </p:ext>
            </p:extLst>
          </p:nvPr>
        </p:nvGraphicFramePr>
        <p:xfrm>
          <a:off x="1318186" y="1474555"/>
          <a:ext cx="9555628" cy="467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26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1179103" y="28510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Research Method </a:t>
            </a:r>
            <a:endParaRPr lang="en-ID" sz="36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7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6F948F4-110B-40AA-B2FE-A54AC4BF1E7C}"/>
              </a:ext>
            </a:extLst>
          </p:cNvPr>
          <p:cNvSpPr/>
          <p:nvPr/>
        </p:nvSpPr>
        <p:spPr>
          <a:xfrm>
            <a:off x="2469239" y="1201458"/>
            <a:ext cx="6809637" cy="501756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FFFFFF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503 participants </a:t>
            </a:r>
            <a:r>
              <a:rPr lang="en-US" altLang="zh-CN" sz="1800" b="1" dirty="0">
                <a:solidFill>
                  <a:srgbClr val="FFFFFF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altLang="zh-TW" sz="18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Times New Roman"/>
              </a:rPr>
              <a:t>ged </a:t>
            </a:r>
            <a:r>
              <a:rPr lang="en-US" sz="18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Times New Roman"/>
              </a:rPr>
              <a:t>13-18 (M=16.79, SD=1.18)</a:t>
            </a:r>
            <a:r>
              <a:rPr lang="en-US" altLang="zh-CN" sz="18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Fira Sans Extra Condensed Medium"/>
              </a:rPr>
              <a:t> </a:t>
            </a:r>
            <a:endParaRPr lang="en-US" sz="18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33" name="Google Shape;217;p20">
            <a:extLst>
              <a:ext uri="{FF2B5EF4-FFF2-40B4-BE49-F238E27FC236}">
                <a16:creationId xmlns:a16="http://schemas.microsoft.com/office/drawing/2014/main" id="{FAD26475-B27B-4637-94C6-4BDCFECFC553}"/>
              </a:ext>
            </a:extLst>
          </p:cNvPr>
          <p:cNvSpPr txBox="1"/>
          <p:nvPr/>
        </p:nvSpPr>
        <p:spPr>
          <a:xfrm>
            <a:off x="4778463" y="1787448"/>
            <a:ext cx="2444437" cy="278132"/>
          </a:xfrm>
          <a:prstGeom prst="rect">
            <a:avLst/>
          </a:prstGeom>
          <a:solidFill>
            <a:srgbClr val="DBC89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+mj-lt"/>
                <a:ea typeface="Times New Roman"/>
                <a:cs typeface="Times New Roman"/>
                <a:sym typeface="Times New Roman"/>
              </a:rPr>
              <a:t>Complete two parts of questionnaire</a:t>
            </a:r>
            <a:endParaRPr sz="1000" b="1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218;p20">
            <a:extLst>
              <a:ext uri="{FF2B5EF4-FFF2-40B4-BE49-F238E27FC236}">
                <a16:creationId xmlns:a16="http://schemas.microsoft.com/office/drawing/2014/main" id="{CBE82E1D-10F6-473F-842B-E020533EB700}"/>
              </a:ext>
            </a:extLst>
          </p:cNvPr>
          <p:cNvSpPr/>
          <p:nvPr/>
        </p:nvSpPr>
        <p:spPr>
          <a:xfrm rot="999">
            <a:off x="4226660" y="2150330"/>
            <a:ext cx="3548042" cy="970894"/>
          </a:xfrm>
          <a:prstGeom prst="leftRightArrow">
            <a:avLst>
              <a:gd name="adj1" fmla="val 51909"/>
              <a:gd name="adj2" fmla="val 37340"/>
            </a:avLst>
          </a:prstGeom>
          <a:solidFill>
            <a:srgbClr val="00A6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Concurrent validity: </a:t>
            </a:r>
            <a:endParaRPr sz="1200" b="1" dirty="0">
              <a:solidFill>
                <a:schemeClr val="bg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Check correlation of these </a:t>
            </a:r>
            <a:r>
              <a:rPr lang="en-US" sz="12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variable</a:t>
            </a:r>
            <a:r>
              <a:rPr lang="en" sz="12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s</a:t>
            </a:r>
            <a:endParaRPr sz="1200" b="1" dirty="0">
              <a:solidFill>
                <a:schemeClr val="bg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DADAE7-521C-4781-8807-36BC30FB3328}"/>
              </a:ext>
            </a:extLst>
          </p:cNvPr>
          <p:cNvSpPr/>
          <p:nvPr/>
        </p:nvSpPr>
        <p:spPr>
          <a:xfrm>
            <a:off x="915927" y="2149814"/>
            <a:ext cx="3106623" cy="1041797"/>
          </a:xfrm>
          <a:prstGeom prst="roundRect">
            <a:avLst/>
          </a:prstGeom>
          <a:noFill/>
          <a:ln>
            <a:solidFill>
              <a:srgbClr val="00A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1050" b="1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17 items measuring YCDC Components:</a:t>
            </a:r>
            <a:endParaRPr lang="en-US" altLang="zh-CN" sz="1050" dirty="0">
              <a:solidFill>
                <a:sysClr val="windowText" lastClr="000000"/>
              </a:solidFill>
              <a:latin typeface="+mj-lt"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E</a:t>
            </a:r>
            <a:r>
              <a:rPr lang="en-US" altLang="zh-CN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ngagement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Self-understanding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Career and pathway exploration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Career planning and management</a:t>
            </a:r>
            <a:endParaRPr lang="en-US" sz="1000" dirty="0">
              <a:latin typeface="+mj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E3F385-1E94-42B1-8684-57043DCD61C8}"/>
              </a:ext>
            </a:extLst>
          </p:cNvPr>
          <p:cNvSpPr/>
          <p:nvPr/>
        </p:nvSpPr>
        <p:spPr>
          <a:xfrm>
            <a:off x="7981586" y="2149814"/>
            <a:ext cx="3106623" cy="1041797"/>
          </a:xfrm>
          <a:prstGeom prst="roundRect">
            <a:avLst/>
          </a:prstGeom>
          <a:noFill/>
          <a:ln>
            <a:solidFill>
              <a:srgbClr val="00A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1050" b="1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Career-related and psychosocial outcomes: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Career adaptability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Career outcome expectancy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Civic engagement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Social contribution</a:t>
            </a:r>
          </a:p>
          <a:p>
            <a:pPr marL="171450" lvl="0" indent="-171450">
              <a:buClrTx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ysClr val="windowText" lastClr="000000"/>
                </a:solidFill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Social integration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ACFECB-B9AD-44C4-B2E9-975A24A86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046144"/>
              </p:ext>
            </p:extLst>
          </p:nvPr>
        </p:nvGraphicFramePr>
        <p:xfrm>
          <a:off x="915927" y="3532829"/>
          <a:ext cx="10172282" cy="77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Google Shape;411;p23">
            <a:extLst>
              <a:ext uri="{FF2B5EF4-FFF2-40B4-BE49-F238E27FC236}">
                <a16:creationId xmlns:a16="http://schemas.microsoft.com/office/drawing/2014/main" id="{C02DB450-0E5E-49F6-BA3E-CEB51E85E6D6}"/>
              </a:ext>
            </a:extLst>
          </p:cNvPr>
          <p:cNvSpPr txBox="1"/>
          <p:nvPr/>
        </p:nvSpPr>
        <p:spPr>
          <a:xfrm>
            <a:off x="536835" y="4934511"/>
            <a:ext cx="4248099" cy="1444255"/>
          </a:xfrm>
          <a:prstGeom prst="rect">
            <a:avLst/>
          </a:prstGeom>
          <a:ln>
            <a:solidFill>
              <a:srgbClr val="EA702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b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Model fit indices: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Comparative fit index (CFI)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Tucker-Lewis Index (TLI)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Root mean square error of approximation (RMSEA)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The standardized root mean square residual (SRMR)</a:t>
            </a:r>
          </a:p>
        </p:txBody>
      </p:sp>
      <p:sp>
        <p:nvSpPr>
          <p:cNvPr id="37" name="Google Shape;411;p23">
            <a:extLst>
              <a:ext uri="{FF2B5EF4-FFF2-40B4-BE49-F238E27FC236}">
                <a16:creationId xmlns:a16="http://schemas.microsoft.com/office/drawing/2014/main" id="{C73F41EF-E14E-4E1E-B6D4-6990468AC1A7}"/>
              </a:ext>
            </a:extLst>
          </p:cNvPr>
          <p:cNvSpPr txBox="1"/>
          <p:nvPr/>
        </p:nvSpPr>
        <p:spPr>
          <a:xfrm>
            <a:off x="4975382" y="4934511"/>
            <a:ext cx="2050598" cy="1444255"/>
          </a:xfrm>
          <a:prstGeom prst="rect">
            <a:avLst/>
          </a:prstGeom>
          <a:ln>
            <a:solidFill>
              <a:srgbClr val="EA702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b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Two respective pairs of subgroups: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Gender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Years of residence in Hong Kong</a:t>
            </a:r>
          </a:p>
        </p:txBody>
      </p:sp>
      <p:sp>
        <p:nvSpPr>
          <p:cNvPr id="38" name="Google Shape;411;p23">
            <a:extLst>
              <a:ext uri="{FF2B5EF4-FFF2-40B4-BE49-F238E27FC236}">
                <a16:creationId xmlns:a16="http://schemas.microsoft.com/office/drawing/2014/main" id="{69A33B14-21E7-4A4E-91B9-FF63383F0650}"/>
              </a:ext>
            </a:extLst>
          </p:cNvPr>
          <p:cNvSpPr txBox="1"/>
          <p:nvPr/>
        </p:nvSpPr>
        <p:spPr>
          <a:xfrm>
            <a:off x="7216428" y="4934510"/>
            <a:ext cx="2050598" cy="1444255"/>
          </a:xfrm>
          <a:prstGeom prst="rect">
            <a:avLst/>
          </a:prstGeom>
          <a:ln>
            <a:solidFill>
              <a:srgbClr val="EA702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b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Cronbach’s alpha coefficients: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With 0.70 as the cutoff for acceptable reliability</a:t>
            </a:r>
          </a:p>
          <a:p>
            <a:pPr algn="r"/>
            <a:r>
              <a:rPr lang="en-US" sz="1050" i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(</a:t>
            </a:r>
            <a:r>
              <a:rPr lang="en-US" sz="1050" i="1" dirty="0" err="1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Pallant</a:t>
            </a:r>
            <a:r>
              <a:rPr lang="en-US" sz="1050" i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, 2020)</a:t>
            </a:r>
          </a:p>
        </p:txBody>
      </p:sp>
      <p:sp>
        <p:nvSpPr>
          <p:cNvPr id="39" name="Google Shape;411;p23">
            <a:extLst>
              <a:ext uri="{FF2B5EF4-FFF2-40B4-BE49-F238E27FC236}">
                <a16:creationId xmlns:a16="http://schemas.microsoft.com/office/drawing/2014/main" id="{698D6E0D-9A5E-4FF2-AEC0-B19F1391DE63}"/>
              </a:ext>
            </a:extLst>
          </p:cNvPr>
          <p:cNvSpPr txBox="1"/>
          <p:nvPr/>
        </p:nvSpPr>
        <p:spPr>
          <a:xfrm>
            <a:off x="9457474" y="4934511"/>
            <a:ext cx="2201126" cy="1444255"/>
          </a:xfrm>
          <a:prstGeom prst="rect">
            <a:avLst/>
          </a:prstGeom>
          <a:ln>
            <a:solidFill>
              <a:srgbClr val="EA702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400" b="1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Pearson’s correlation coefficients: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YCDC scale &amp; the measures of career-related and psychosocial outcomes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0691644-CF1E-4CA5-984B-526FCE199B61}"/>
              </a:ext>
            </a:extLst>
          </p:cNvPr>
          <p:cNvSpPr/>
          <p:nvPr/>
        </p:nvSpPr>
        <p:spPr>
          <a:xfrm rot="10800000">
            <a:off x="3648075" y="4388541"/>
            <a:ext cx="457200" cy="462401"/>
          </a:xfrm>
          <a:prstGeom prst="downArrow">
            <a:avLst/>
          </a:prstGeom>
          <a:solidFill>
            <a:srgbClr val="EA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EBFDD57-ABB4-44BC-BE97-196DF0E67AF2}"/>
              </a:ext>
            </a:extLst>
          </p:cNvPr>
          <p:cNvSpPr/>
          <p:nvPr/>
        </p:nvSpPr>
        <p:spPr>
          <a:xfrm rot="10800000">
            <a:off x="5772081" y="4388542"/>
            <a:ext cx="457200" cy="462401"/>
          </a:xfrm>
          <a:prstGeom prst="downArrow">
            <a:avLst/>
          </a:prstGeom>
          <a:solidFill>
            <a:srgbClr val="EA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F2C211B6-FD2B-49E3-A2CF-7894DF8D0521}"/>
              </a:ext>
            </a:extLst>
          </p:cNvPr>
          <p:cNvSpPr/>
          <p:nvPr/>
        </p:nvSpPr>
        <p:spPr>
          <a:xfrm rot="10800000">
            <a:off x="7943486" y="4388541"/>
            <a:ext cx="457200" cy="462401"/>
          </a:xfrm>
          <a:prstGeom prst="downArrow">
            <a:avLst/>
          </a:prstGeom>
          <a:solidFill>
            <a:srgbClr val="EA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7C647F67-A186-4ED3-BF10-3C53FE25D7DA}"/>
              </a:ext>
            </a:extLst>
          </p:cNvPr>
          <p:cNvSpPr/>
          <p:nvPr/>
        </p:nvSpPr>
        <p:spPr>
          <a:xfrm rot="10800000">
            <a:off x="10117493" y="4384854"/>
            <a:ext cx="457200" cy="462401"/>
          </a:xfrm>
          <a:prstGeom prst="downArrow">
            <a:avLst/>
          </a:prstGeom>
          <a:solidFill>
            <a:srgbClr val="EA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979715" y="315878"/>
            <a:ext cx="915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Results: Exploratory Factor Analysis (Table 1)</a:t>
            </a:r>
            <a:endParaRPr lang="en-ID" sz="32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8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AD359E-D0C8-40A4-8685-C6D8102A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39" y="1252136"/>
            <a:ext cx="4621243" cy="5315049"/>
          </a:xfrm>
          <a:prstGeom prst="rect">
            <a:avLst/>
          </a:prstGeom>
        </p:spPr>
      </p:pic>
      <p:sp>
        <p:nvSpPr>
          <p:cNvPr id="20" name="Google Shape;534;p54">
            <a:extLst>
              <a:ext uri="{FF2B5EF4-FFF2-40B4-BE49-F238E27FC236}">
                <a16:creationId xmlns:a16="http://schemas.microsoft.com/office/drawing/2014/main" id="{BCA4C579-6CD0-401B-8417-3DD09B199293}"/>
              </a:ext>
            </a:extLst>
          </p:cNvPr>
          <p:cNvSpPr/>
          <p:nvPr/>
        </p:nvSpPr>
        <p:spPr>
          <a:xfrm>
            <a:off x="4388234" y="1673340"/>
            <a:ext cx="285972" cy="93325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" name="Google Shape;534;p54">
            <a:extLst>
              <a:ext uri="{FF2B5EF4-FFF2-40B4-BE49-F238E27FC236}">
                <a16:creationId xmlns:a16="http://schemas.microsoft.com/office/drawing/2014/main" id="{25E9211F-28D7-4B01-B432-54A8188DC2DE}"/>
              </a:ext>
            </a:extLst>
          </p:cNvPr>
          <p:cNvSpPr/>
          <p:nvPr/>
        </p:nvSpPr>
        <p:spPr>
          <a:xfrm>
            <a:off x="4843112" y="2679049"/>
            <a:ext cx="285972" cy="93325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" name="Google Shape;534;p54">
            <a:extLst>
              <a:ext uri="{FF2B5EF4-FFF2-40B4-BE49-F238E27FC236}">
                <a16:creationId xmlns:a16="http://schemas.microsoft.com/office/drawing/2014/main" id="{D0F2F882-DBF2-4F5F-BD43-1B94CBF5AE11}"/>
              </a:ext>
            </a:extLst>
          </p:cNvPr>
          <p:cNvSpPr/>
          <p:nvPr/>
        </p:nvSpPr>
        <p:spPr>
          <a:xfrm>
            <a:off x="5136209" y="3690432"/>
            <a:ext cx="285971" cy="120393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" name="Google Shape;534;p54">
            <a:extLst>
              <a:ext uri="{FF2B5EF4-FFF2-40B4-BE49-F238E27FC236}">
                <a16:creationId xmlns:a16="http://schemas.microsoft.com/office/drawing/2014/main" id="{2968EE60-B5FC-4E6B-8C3B-BD4C35CBF710}"/>
              </a:ext>
            </a:extLst>
          </p:cNvPr>
          <p:cNvSpPr/>
          <p:nvPr/>
        </p:nvSpPr>
        <p:spPr>
          <a:xfrm>
            <a:off x="5468653" y="5138590"/>
            <a:ext cx="256246" cy="96111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40DAB86-A812-49C3-B99E-EAE928AFB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49129"/>
              </p:ext>
            </p:extLst>
          </p:nvPr>
        </p:nvGraphicFramePr>
        <p:xfrm>
          <a:off x="5873056" y="1281870"/>
          <a:ext cx="1329055" cy="4897601"/>
        </p:xfrm>
        <a:graphic>
          <a:graphicData uri="http://schemas.openxmlformats.org/drawingml/2006/table">
            <a:tbl>
              <a:tblPr firstRow="1" bandRow="1"/>
              <a:tblGrid>
                <a:gridCol w="1329055">
                  <a:extLst>
                    <a:ext uri="{9D8B030D-6E8A-4147-A177-3AD203B41FA5}">
                      <a16:colId xmlns:a16="http://schemas.microsoft.com/office/drawing/2014/main" val="311994647"/>
                    </a:ext>
                  </a:extLst>
                </a:gridCol>
              </a:tblGrid>
              <a:tr h="42610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</a:t>
                      </a:r>
                    </a:p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total variance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90925"/>
                  </a:ext>
                </a:extLst>
              </a:tr>
              <a:tr h="9764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465654"/>
                  </a:ext>
                </a:extLst>
              </a:tr>
              <a:tr h="10430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561509"/>
                  </a:ext>
                </a:extLst>
              </a:tr>
              <a:tr h="13046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847275"/>
                  </a:ext>
                </a:extLst>
              </a:tr>
              <a:tr h="11466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4136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5CF75CE8-6ADA-476F-8A03-FB8AB0300453}"/>
              </a:ext>
            </a:extLst>
          </p:cNvPr>
          <p:cNvSpPr/>
          <p:nvPr/>
        </p:nvSpPr>
        <p:spPr>
          <a:xfrm>
            <a:off x="1276968" y="941717"/>
            <a:ext cx="590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1:</a:t>
            </a:r>
            <a:r>
              <a:rPr lang="zh-CN" altLang="en-US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Rotated factor loadings matrix from EFA (n = 249)</a:t>
            </a:r>
            <a:endParaRPr lang="en-US" sz="1800" b="1" i="1" dirty="0">
              <a:solidFill>
                <a:srgbClr val="FF5E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579D4C-FAE3-470E-8274-A441FBE9D4E6}"/>
              </a:ext>
            </a:extLst>
          </p:cNvPr>
          <p:cNvSpPr/>
          <p:nvPr/>
        </p:nvSpPr>
        <p:spPr>
          <a:xfrm>
            <a:off x="7653204" y="1795125"/>
            <a:ext cx="4166736" cy="3634363"/>
          </a:xfrm>
          <a:prstGeom prst="roundRect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Suitable for PCA: The KMO coefficient was 0.96 and the Chi-square from the Bartlett test was 3867.02 (p&lt;0.001) for the YCDC scale </a:t>
            </a:r>
          </a:p>
          <a:p>
            <a:endParaRPr 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Factor loadings of the terms included in engagement, self-understanding, career and pathway exploration, career planning and management were </a:t>
            </a:r>
            <a:r>
              <a:rPr lang="en-US" sz="16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all greater than 0.50 (p&lt;0.001) </a:t>
            </a:r>
            <a:endParaRPr 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818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67254-FEC3-48EC-870D-9F431E051018}"/>
              </a:ext>
            </a:extLst>
          </p:cNvPr>
          <p:cNvSpPr txBox="1"/>
          <p:nvPr/>
        </p:nvSpPr>
        <p:spPr>
          <a:xfrm>
            <a:off x="979715" y="346656"/>
            <a:ext cx="8477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Results: Confirmatory Factor Analysis (Figure 1)</a:t>
            </a:r>
            <a:endParaRPr lang="en-ID" sz="2800" b="1" dirty="0">
              <a:solidFill>
                <a:schemeClr val="tx2"/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6D2957CA-C7D5-7043-9BCB-8B00672FB94E}"/>
              </a:ext>
            </a:extLst>
          </p:cNvPr>
          <p:cNvSpPr/>
          <p:nvPr/>
        </p:nvSpPr>
        <p:spPr>
          <a:xfrm>
            <a:off x="536835" y="263649"/>
            <a:ext cx="442880" cy="689235"/>
          </a:xfrm>
          <a:prstGeom prst="chevron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9DB6A-59BE-5047-B0DD-E7E85E6416B1}"/>
              </a:ext>
            </a:extLst>
          </p:cNvPr>
          <p:cNvSpPr txBox="1"/>
          <p:nvPr/>
        </p:nvSpPr>
        <p:spPr>
          <a:xfrm>
            <a:off x="11507148" y="656718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Tx/>
            </a:pPr>
            <a:r>
              <a:rPr lang="en-ID" sz="1000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260E2A6B-A809-4840-BF14-8648BC0BDF87}" type="slidenum">
              <a:rPr lang="id-ID" sz="1000" b="1">
                <a:solidFill>
                  <a:srgbClr val="FF5E10"/>
                </a:solidFill>
                <a:latin typeface="+mn-lt"/>
                <a:cs typeface="Times New Roman" panose="02020603050405020304" pitchFamily="18" charset="0"/>
              </a:rPr>
              <a:pPr algn="r">
                <a:buClrTx/>
              </a:pPr>
              <a:t>9</a:t>
            </a:fld>
            <a:endParaRPr lang="id-ID" sz="1000" b="1" dirty="0">
              <a:solidFill>
                <a:srgbClr val="FF5E1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75CE8-6ADA-476F-8A03-FB8AB0300453}"/>
              </a:ext>
            </a:extLst>
          </p:cNvPr>
          <p:cNvSpPr/>
          <p:nvPr/>
        </p:nvSpPr>
        <p:spPr>
          <a:xfrm>
            <a:off x="235002" y="1009257"/>
            <a:ext cx="6736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>
                <a:solidFill>
                  <a:srgbClr val="FF5E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1: CFA factor structure and the standardized factor loadings (n=254)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579D4C-FAE3-470E-8274-A441FBE9D4E6}"/>
              </a:ext>
            </a:extLst>
          </p:cNvPr>
          <p:cNvSpPr/>
          <p:nvPr/>
        </p:nvSpPr>
        <p:spPr>
          <a:xfrm>
            <a:off x="8784237" y="2159817"/>
            <a:ext cx="3015772" cy="3124697"/>
          </a:xfrm>
          <a:prstGeom prst="roundRect">
            <a:avLst/>
          </a:prstGeom>
          <a:solidFill>
            <a:srgbClr val="FF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factor loadings ranged from 0.83 to 0.91 for engagement; from 0.80 to 0.88 for self-understand; from 0.81 to 0.89 for career and pathway exploration; and from 0.78 to 0.84 for career planning and management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557540-BF3F-49E6-BAE5-89AD29F8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42" y="1318275"/>
            <a:ext cx="3968258" cy="552196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967F58-885A-46D4-BC23-448A14A18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70353"/>
              </p:ext>
            </p:extLst>
          </p:nvPr>
        </p:nvGraphicFramePr>
        <p:xfrm>
          <a:off x="5556428" y="2519015"/>
          <a:ext cx="3015772" cy="24063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7886">
                  <a:extLst>
                    <a:ext uri="{9D8B030D-6E8A-4147-A177-3AD203B41FA5}">
                      <a16:colId xmlns:a16="http://schemas.microsoft.com/office/drawing/2014/main" val="2011418916"/>
                    </a:ext>
                  </a:extLst>
                </a:gridCol>
                <a:gridCol w="1507886">
                  <a:extLst>
                    <a:ext uri="{9D8B030D-6E8A-4147-A177-3AD203B41FA5}">
                      <a16:colId xmlns:a16="http://schemas.microsoft.com/office/drawing/2014/main" val="1704123522"/>
                    </a:ext>
                  </a:extLst>
                </a:gridCol>
              </a:tblGrid>
              <a:tr h="422882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Goodness of fit of models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72345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r>
                        <a:rPr lang="en-US" sz="1400" dirty="0"/>
                        <a:t>Total sample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CFA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50600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ym typeface="Times New Roman"/>
                        </a:rPr>
                        <a:t>RMSEA</a:t>
                      </a:r>
                      <a:endParaRPr lang="en-US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0.04 </a:t>
                      </a:r>
                      <a:r>
                        <a:rPr lang="en" sz="1400" u="none" strike="noStrike" cap="none" dirty="0">
                          <a:solidFill>
                            <a:srgbClr val="FF0000"/>
                          </a:solidFill>
                          <a:sym typeface="Times New Roman"/>
                        </a:rPr>
                        <a:t>&lt; 0.08</a:t>
                      </a:r>
                      <a:endParaRPr lang="en" sz="1400" b="0" i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83623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ym typeface="Times New Roman"/>
                        </a:rPr>
                        <a:t>CFI</a:t>
                      </a:r>
                      <a:endParaRPr lang="en-US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0.98 </a:t>
                      </a:r>
                      <a:r>
                        <a:rPr lang="en" sz="1400" u="none" strike="noStrike" cap="none" dirty="0">
                          <a:solidFill>
                            <a:srgbClr val="FF0000"/>
                          </a:solidFill>
                          <a:sym typeface="Times New Roman"/>
                        </a:rPr>
                        <a:t>&gt; 0.95</a:t>
                      </a:r>
                      <a:endParaRPr lang="en" sz="1400" b="0" i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665964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ym typeface="Times New Roman"/>
                        </a:rPr>
                        <a:t>TLI</a:t>
                      </a:r>
                      <a:endParaRPr lang="en-US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0.98 </a:t>
                      </a:r>
                      <a:r>
                        <a:rPr lang="en" sz="1400" u="none" strike="noStrike" cap="none" dirty="0">
                          <a:solidFill>
                            <a:srgbClr val="FF0000"/>
                          </a:solidFill>
                          <a:sym typeface="Times New Roman"/>
                        </a:rPr>
                        <a:t>&gt; 0.95</a:t>
                      </a:r>
                      <a:endParaRPr lang="en" sz="1400" b="0" i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61703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ym typeface="Times New Roman"/>
                        </a:rPr>
                        <a:t>SRMR</a:t>
                      </a:r>
                      <a:endParaRPr lang="en-US" sz="12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0.03 </a:t>
                      </a:r>
                      <a:r>
                        <a:rPr lang="en" sz="1400" u="none" strike="noStrike" cap="none" dirty="0">
                          <a:solidFill>
                            <a:srgbClr val="FF0000"/>
                          </a:solidFill>
                          <a:sym typeface="Times New Roman"/>
                        </a:rPr>
                        <a:t>&lt; 0.08</a:t>
                      </a:r>
                      <a:endParaRPr lang="en" sz="1400" b="0" i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6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9502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7DBA"/>
      </a:accent1>
      <a:accent2>
        <a:srgbClr val="4EAC98"/>
      </a:accent2>
      <a:accent3>
        <a:srgbClr val="9BB855"/>
      </a:accent3>
      <a:accent4>
        <a:srgbClr val="F19C31"/>
      </a:accent4>
      <a:accent5>
        <a:srgbClr val="BE382B"/>
      </a:accent5>
      <a:accent6>
        <a:srgbClr val="693A4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7DBA"/>
      </a:accent1>
      <a:accent2>
        <a:srgbClr val="4BAA96"/>
      </a:accent2>
      <a:accent3>
        <a:srgbClr val="9BB855"/>
      </a:accent3>
      <a:accent4>
        <a:srgbClr val="F19C31"/>
      </a:accent4>
      <a:accent5>
        <a:srgbClr val="BE382B"/>
      </a:accent5>
      <a:accent6>
        <a:srgbClr val="693A4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DCA5FE459D74B942E6C71A181EFBB" ma:contentTypeVersion="12" ma:contentTypeDescription="Create a new document." ma:contentTypeScope="" ma:versionID="f4de3e210d2fe4dd0944c9a31586a29e">
  <xsd:schema xmlns:xsd="http://www.w3.org/2001/XMLSchema" xmlns:xs="http://www.w3.org/2001/XMLSchema" xmlns:p="http://schemas.microsoft.com/office/2006/metadata/properties" xmlns:ns2="2065a7d2-ba9c-4c09-a0fe-79758865cbb0" xmlns:ns3="3dc51465-8eeb-4850-aa7c-60206b22b597" targetNamespace="http://schemas.microsoft.com/office/2006/metadata/properties" ma:root="true" ma:fieldsID="d83d0439a0007a03bd7a46f812ed9981" ns2:_="" ns3:_="">
    <xsd:import namespace="2065a7d2-ba9c-4c09-a0fe-79758865cbb0"/>
    <xsd:import namespace="3dc51465-8eeb-4850-aa7c-60206b22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5a7d2-ba9c-4c09-a0fe-79758865cb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51465-8eeb-4850-aa7c-60206b22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4D9A5-5B90-4A06-8743-AED0870BCA30}">
  <ds:schemaRefs>
    <ds:schemaRef ds:uri="http://purl.org/dc/dcmitype/"/>
    <ds:schemaRef ds:uri="http://schemas.microsoft.com/office/2006/documentManagement/types"/>
    <ds:schemaRef ds:uri="3dc51465-8eeb-4850-aa7c-60206b22b597"/>
    <ds:schemaRef ds:uri="http://purl.org/dc/elements/1.1/"/>
    <ds:schemaRef ds:uri="2065a7d2-ba9c-4c09-a0fe-79758865cbb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D0CFA4-FD1F-480F-8EFA-5C7C1E315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5a7d2-ba9c-4c09-a0fe-79758865cbb0"/>
    <ds:schemaRef ds:uri="3dc51465-8eeb-4850-aa7c-60206b22b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2333A9-DA1E-421A-BE8D-A0B75E50F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17500</TotalTime>
  <Words>3090</Words>
  <Application>Microsoft Office PowerPoint</Application>
  <PresentationFormat>Widescreen</PresentationFormat>
  <Paragraphs>302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Roboto Condensed</vt:lpstr>
      <vt:lpstr>Helvetica Neue</vt:lpstr>
      <vt:lpstr>PMingLiU</vt:lpstr>
      <vt:lpstr>SimSun</vt:lpstr>
      <vt:lpstr>Fira Sans Extra Condensed Medium</vt:lpstr>
      <vt:lpstr>Poppins</vt:lpstr>
      <vt:lpstr>Arial</vt:lpstr>
      <vt:lpstr>Poppins SemiBold</vt:lpstr>
      <vt:lpstr>Roboto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CLAP for Youth@JC 2.0</dc:title>
  <dc:creator>user</dc:creator>
  <cp:lastModifiedBy>Steven Ngai</cp:lastModifiedBy>
  <cp:revision>183</cp:revision>
  <cp:lastPrinted>2021-09-08T10:06:48Z</cp:lastPrinted>
  <dcterms:modified xsi:type="dcterms:W3CDTF">2021-10-06T11:28:28Z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0x01010023BDCA5FE459D74B942E6C71A181EFBB</vt:lpwstr>
  </property>
</Properties>
</file>